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TnS0uC5pO0uYqOmDS8P7nEcYc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D02B7E-2B54-4102-8811-74D9352D0D97}">
  <a:tblStyle styleId="{25D02B7E-2B54-4102-8811-74D9352D0D97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lang="en-US" sz="1200"/>
              <a:t>Three integrators: One passive, two active</a:t>
            </a:r>
            <a:endParaRPr/>
          </a:p>
          <a:p>
            <a:pPr marL="914400" lvl="1" indent="-2857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lang="en-US" sz="1200"/>
              <a:t>Two FIR-based feedback DACs</a:t>
            </a:r>
            <a:endParaRPr/>
          </a:p>
          <a:p>
            <a:pPr marL="914400" lvl="1" indent="-2857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lang="en-US" sz="1200"/>
              <a:t>One comparator</a:t>
            </a:r>
            <a:endParaRPr/>
          </a:p>
          <a:p>
            <a:pPr marL="914400" lvl="1" indent="-2857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lang="en-US" sz="1200"/>
              <a:t>Digital logic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MAGICAL 1.0 layout compares well with manual layout (SSCL'20) in terms of power, performance, and area (runtime O(min) vs. O(month)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">
  <p:cSld name="Cover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3236"/>
            <a:ext cx="9142853" cy="5142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322587"/>
            <a:ext cx="9144000" cy="82435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4"/>
          <p:cNvSpPr txBox="1">
            <a:spLocks noGrp="1"/>
          </p:cNvSpPr>
          <p:nvPr>
            <p:ph type="body" idx="1"/>
          </p:nvPr>
        </p:nvSpPr>
        <p:spPr>
          <a:xfrm>
            <a:off x="542019" y="3403479"/>
            <a:ext cx="7886700" cy="908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0" i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title"/>
          </p:nvPr>
        </p:nvSpPr>
        <p:spPr>
          <a:xfrm>
            <a:off x="542019" y="2686522"/>
            <a:ext cx="7784211" cy="62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sz="3300" i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2" name="Google Shape;22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21719" y="4706772"/>
            <a:ext cx="787261" cy="229618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4"/>
          <p:cNvSpPr txBox="1">
            <a:spLocks noGrp="1"/>
          </p:cNvSpPr>
          <p:nvPr>
            <p:ph type="body" idx="2"/>
          </p:nvPr>
        </p:nvSpPr>
        <p:spPr>
          <a:xfrm>
            <a:off x="536421" y="4641105"/>
            <a:ext cx="2487612" cy="33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00"/>
              <a:buFont typeface="Calibri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4" name="Google Shape;24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3592" y="640984"/>
            <a:ext cx="4140966" cy="1215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913548" y="4629037"/>
            <a:ext cx="1801440" cy="39833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" name="Google Shape;26;p24"/>
          <p:cNvCxnSpPr/>
          <p:nvPr/>
        </p:nvCxnSpPr>
        <p:spPr>
          <a:xfrm>
            <a:off x="7877331" y="4629037"/>
            <a:ext cx="0" cy="398338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">
  <p:cSld name="Three Conte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3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3"/>
          <p:cNvSpPr txBox="1">
            <a:spLocks noGrp="1"/>
          </p:cNvSpPr>
          <p:nvPr>
            <p:ph type="body" idx="1"/>
          </p:nvPr>
        </p:nvSpPr>
        <p:spPr>
          <a:xfrm>
            <a:off x="4629150" y="2855320"/>
            <a:ext cx="3886200" cy="1358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33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3886200" cy="1375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3"/>
          <p:cNvSpPr txBox="1">
            <a:spLocks noGrp="1"/>
          </p:cNvSpPr>
          <p:nvPr>
            <p:ph type="body" idx="3"/>
          </p:nvPr>
        </p:nvSpPr>
        <p:spPr>
          <a:xfrm>
            <a:off x="4629150" y="1385779"/>
            <a:ext cx="3886200" cy="1358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3"/>
          <p:cNvSpPr txBox="1">
            <a:spLocks noGrp="1"/>
          </p:cNvSpPr>
          <p:nvPr>
            <p:ph type="body" idx="4"/>
          </p:nvPr>
        </p:nvSpPr>
        <p:spPr>
          <a:xfrm>
            <a:off x="628650" y="2855320"/>
            <a:ext cx="3886200" cy="1358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33"/>
          <p:cNvSpPr txBox="1">
            <a:spLocks noGrp="1"/>
          </p:cNvSpPr>
          <p:nvPr>
            <p:ph type="body" idx="5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33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4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4"/>
          <p:cNvSpPr txBox="1">
            <a:spLocks noGrp="1"/>
          </p:cNvSpPr>
          <p:nvPr>
            <p:ph type="body" idx="1"/>
          </p:nvPr>
        </p:nvSpPr>
        <p:spPr>
          <a:xfrm>
            <a:off x="628651" y="1369219"/>
            <a:ext cx="3019523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34"/>
          <p:cNvSpPr txBox="1">
            <a:spLocks noGrp="1"/>
          </p:cNvSpPr>
          <p:nvPr>
            <p:ph type="body" idx="2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34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with Caption">
  <p:cSld name="Photo with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5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5"/>
          <p:cNvSpPr txBox="1">
            <a:spLocks noGrp="1"/>
          </p:cNvSpPr>
          <p:nvPr>
            <p:ph type="body" idx="1"/>
          </p:nvPr>
        </p:nvSpPr>
        <p:spPr>
          <a:xfrm>
            <a:off x="46291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5"/>
          <p:cNvSpPr txBox="1">
            <a:spLocks noGrp="1"/>
          </p:cNvSpPr>
          <p:nvPr>
            <p:ph type="body" idx="2"/>
          </p:nvPr>
        </p:nvSpPr>
        <p:spPr>
          <a:xfrm>
            <a:off x="628650" y="3591613"/>
            <a:ext cx="3886200" cy="622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35"/>
          <p:cNvSpPr>
            <a:spLocks noGrp="1"/>
          </p:cNvSpPr>
          <p:nvPr>
            <p:ph type="pic" idx="3"/>
          </p:nvPr>
        </p:nvSpPr>
        <p:spPr>
          <a:xfrm>
            <a:off x="628650" y="1369219"/>
            <a:ext cx="3886200" cy="2222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900"/>
              <a:buFont typeface="Arial"/>
              <a:buNone/>
              <a:defRPr sz="9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Merriweather Sans"/>
              <a:buChar char="-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35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35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, Bullets">
  <p:cSld name="Text, Bullet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6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6"/>
          <p:cNvSpPr txBox="1">
            <a:spLocks noGrp="1"/>
          </p:cNvSpPr>
          <p:nvPr>
            <p:ph type="body" idx="1"/>
          </p:nvPr>
        </p:nvSpPr>
        <p:spPr>
          <a:xfrm>
            <a:off x="628650" y="2128100"/>
            <a:ext cx="7886700" cy="1604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36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7886700" cy="758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36"/>
          <p:cNvSpPr txBox="1">
            <a:spLocks noGrp="1"/>
          </p:cNvSpPr>
          <p:nvPr>
            <p:ph type="body" idx="3"/>
          </p:nvPr>
        </p:nvSpPr>
        <p:spPr>
          <a:xfrm>
            <a:off x="628650" y="3733015"/>
            <a:ext cx="7886700" cy="497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 b="1" i="1">
                <a:solidFill>
                  <a:srgbClr val="186210"/>
                </a:solidFill>
              </a:defRPr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36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36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, Bullets, Content">
  <p:cSld name="Text, Bullets, Conten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7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7"/>
          <p:cNvSpPr txBox="1">
            <a:spLocks noGrp="1"/>
          </p:cNvSpPr>
          <p:nvPr>
            <p:ph type="body" idx="1"/>
          </p:nvPr>
        </p:nvSpPr>
        <p:spPr>
          <a:xfrm>
            <a:off x="628650" y="3004794"/>
            <a:ext cx="3886200" cy="1208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37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7886700" cy="155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37"/>
          <p:cNvSpPr>
            <a:spLocks noGrp="1"/>
          </p:cNvSpPr>
          <p:nvPr>
            <p:ph type="pic" idx="3"/>
          </p:nvPr>
        </p:nvSpPr>
        <p:spPr>
          <a:xfrm>
            <a:off x="4629150" y="3004793"/>
            <a:ext cx="3886200" cy="1208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900"/>
              <a:buFont typeface="Arial"/>
              <a:buNone/>
              <a:defRPr sz="9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Merriweather Sans"/>
              <a:buChar char="-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37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37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 and Image">
  <p:cSld name="Bullets and Image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8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8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4970872" cy="2165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38"/>
          <p:cNvSpPr txBox="1">
            <a:spLocks noGrp="1"/>
          </p:cNvSpPr>
          <p:nvPr>
            <p:ph type="body" idx="2"/>
          </p:nvPr>
        </p:nvSpPr>
        <p:spPr>
          <a:xfrm>
            <a:off x="628650" y="3535051"/>
            <a:ext cx="4970872" cy="678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 b="1">
                <a:solidFill>
                  <a:srgbClr val="186210"/>
                </a:solidFill>
              </a:defRPr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38"/>
          <p:cNvSpPr>
            <a:spLocks noGrp="1"/>
          </p:cNvSpPr>
          <p:nvPr>
            <p:ph type="pic" idx="3"/>
          </p:nvPr>
        </p:nvSpPr>
        <p:spPr>
          <a:xfrm>
            <a:off x="5712643" y="1369219"/>
            <a:ext cx="2802707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900"/>
              <a:buFont typeface="Arial"/>
              <a:buNone/>
              <a:defRPr sz="9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Merriweather Sans"/>
              <a:buChar char="-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38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38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slide">
  <p:cSld name="thank you slide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9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0" name="Google Shape;120;p39" descr="A close up of a newspap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77615" y="177698"/>
            <a:ext cx="5988769" cy="4389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0"/>
          <p:cNvSpPr txBox="1">
            <a:spLocks noGrp="1"/>
          </p:cNvSpPr>
          <p:nvPr>
            <p:ph type="title"/>
          </p:nvPr>
        </p:nvSpPr>
        <p:spPr>
          <a:xfrm>
            <a:off x="172121" y="382665"/>
            <a:ext cx="8961120" cy="666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40"/>
          <p:cNvSpPr txBox="1"/>
          <p:nvPr/>
        </p:nvSpPr>
        <p:spPr>
          <a:xfrm>
            <a:off x="8719740" y="4778375"/>
            <a:ext cx="431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fld id="{00000000-1234-1234-1234-123412341234}" type="slidenum">
              <a:rPr lang="en-US"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1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1"/>
          <p:cNvSpPr txBox="1">
            <a:spLocks noGrp="1"/>
          </p:cNvSpPr>
          <p:nvPr>
            <p:ph type="body" idx="1"/>
          </p:nvPr>
        </p:nvSpPr>
        <p:spPr>
          <a:xfrm>
            <a:off x="685800" y="1150765"/>
            <a:ext cx="7772400" cy="3614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41"/>
          <p:cNvSpPr txBox="1">
            <a:spLocks noGrp="1"/>
          </p:cNvSpPr>
          <p:nvPr>
            <p:ph type="title"/>
          </p:nvPr>
        </p:nvSpPr>
        <p:spPr>
          <a:xfrm>
            <a:off x="457200" y="536285"/>
            <a:ext cx="8229600" cy="460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41"/>
          <p:cNvSpPr txBox="1">
            <a:spLocks noGrp="1"/>
          </p:cNvSpPr>
          <p:nvPr>
            <p:ph type="sldNum" idx="12"/>
          </p:nvPr>
        </p:nvSpPr>
        <p:spPr>
          <a:xfrm>
            <a:off x="8686800" y="4765411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8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alibri"/>
              <a:buNone/>
              <a:defRPr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8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alibri"/>
              <a:buNone/>
              <a:defRPr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8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alibri"/>
              <a:buNone/>
              <a:defRPr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8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alibri"/>
              <a:buNone/>
              <a:defRPr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8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alibri"/>
              <a:buNone/>
              <a:defRPr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8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alibri"/>
              <a:buNone/>
              <a:defRPr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8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alibri"/>
              <a:buNone/>
              <a:defRPr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8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alibri"/>
              <a:buNone/>
              <a:defRPr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85000"/>
              </a:lnSpc>
              <a:spcBef>
                <a:spcPts val="0"/>
              </a:spcBef>
              <a:buClr>
                <a:schemeClr val="dk1"/>
              </a:buClr>
              <a:buSzPts val="1500"/>
              <a:buFont typeface="Calibri"/>
              <a:buNone/>
              <a:defRPr sz="1200" b="1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ue tint Single column network image">
  <p:cSld name="1_Blue tint Single column network im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5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5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7886700" cy="3176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  <a:defRPr sz="20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Char char="-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Char char="o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25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or Divider Slide option">
  <p:cSld name="Cover or Divider Slide o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939"/>
            <a:ext cx="9142853" cy="5142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322587"/>
            <a:ext cx="9144000" cy="824355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26"/>
          <p:cNvSpPr txBox="1">
            <a:spLocks noGrp="1"/>
          </p:cNvSpPr>
          <p:nvPr>
            <p:ph type="body" idx="1"/>
          </p:nvPr>
        </p:nvSpPr>
        <p:spPr>
          <a:xfrm>
            <a:off x="2302561" y="4722658"/>
            <a:ext cx="2627404" cy="33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Font typeface="Calibri"/>
              <a:buNone/>
              <a:defRPr sz="12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26"/>
          <p:cNvSpPr txBox="1">
            <a:spLocks noGrp="1"/>
          </p:cNvSpPr>
          <p:nvPr>
            <p:ph type="title"/>
          </p:nvPr>
        </p:nvSpPr>
        <p:spPr>
          <a:xfrm>
            <a:off x="541592" y="1815221"/>
            <a:ext cx="7886700" cy="62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sz="3300" i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6"/>
          <p:cNvSpPr txBox="1">
            <a:spLocks noGrp="1"/>
          </p:cNvSpPr>
          <p:nvPr>
            <p:ph type="body" idx="2"/>
          </p:nvPr>
        </p:nvSpPr>
        <p:spPr>
          <a:xfrm>
            <a:off x="541592" y="2456281"/>
            <a:ext cx="7886700" cy="504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sz="2100" b="1" i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26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" name="Google Shape;38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5020" y="4645724"/>
            <a:ext cx="1393736" cy="409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 tint Single column network image">
  <p:cSld name="Blue tint Single column network imag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7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  <a:defRPr sz="20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Char char="-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Char char="o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7"/>
          <p:cNvSpPr txBox="1">
            <a:spLocks noGrp="1"/>
          </p:cNvSpPr>
          <p:nvPr>
            <p:ph type="body" idx="2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27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with network image">
  <p:cSld name="Two Columns with network image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8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body" idx="2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8"/>
          <p:cNvSpPr txBox="1">
            <a:spLocks noGrp="1"/>
          </p:cNvSpPr>
          <p:nvPr>
            <p:ph type="body" idx="3"/>
          </p:nvPr>
        </p:nvSpPr>
        <p:spPr>
          <a:xfrm>
            <a:off x="4634341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8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9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9"/>
          <p:cNvSpPr txBox="1">
            <a:spLocks noGrp="1"/>
          </p:cNvSpPr>
          <p:nvPr>
            <p:ph type="body" idx="1"/>
          </p:nvPr>
        </p:nvSpPr>
        <p:spPr>
          <a:xfrm>
            <a:off x="4629150" y="2128102"/>
            <a:ext cx="3886200" cy="2085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9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9"/>
          <p:cNvSpPr txBox="1">
            <a:spLocks noGrp="1"/>
          </p:cNvSpPr>
          <p:nvPr>
            <p:ph type="body" idx="3"/>
          </p:nvPr>
        </p:nvSpPr>
        <p:spPr>
          <a:xfrm>
            <a:off x="4629150" y="1369219"/>
            <a:ext cx="3886200" cy="758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29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0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body" idx="1"/>
          </p:nvPr>
        </p:nvSpPr>
        <p:spPr>
          <a:xfrm>
            <a:off x="4629150" y="2844601"/>
            <a:ext cx="3886200" cy="1369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30"/>
          <p:cNvSpPr txBox="1">
            <a:spLocks noGrp="1"/>
          </p:cNvSpPr>
          <p:nvPr>
            <p:ph type="body" idx="2"/>
          </p:nvPr>
        </p:nvSpPr>
        <p:spPr>
          <a:xfrm>
            <a:off x="6286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30"/>
          <p:cNvSpPr txBox="1">
            <a:spLocks noGrp="1"/>
          </p:cNvSpPr>
          <p:nvPr>
            <p:ph type="body" idx="3"/>
          </p:nvPr>
        </p:nvSpPr>
        <p:spPr>
          <a:xfrm>
            <a:off x="4629150" y="1369219"/>
            <a:ext cx="3886200" cy="1369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30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30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ft text w Right image editable">
  <p:cSld name="Left text w Right image editabl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1"/>
          <p:cNvSpPr>
            <a:spLocks noGrp="1"/>
          </p:cNvSpPr>
          <p:nvPr>
            <p:ph type="pic" idx="2"/>
          </p:nvPr>
        </p:nvSpPr>
        <p:spPr>
          <a:xfrm>
            <a:off x="4572001" y="417135"/>
            <a:ext cx="4336980" cy="3973677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65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Merriweather Sans"/>
              <a:buChar char="-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31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38862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2844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3"/>
          </p:nvPr>
        </p:nvSpPr>
        <p:spPr>
          <a:xfrm>
            <a:off x="628650" y="829648"/>
            <a:ext cx="38862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31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, Text, Bullets">
  <p:cSld name="Content, Text, Bullet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2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1"/>
          </p:nvPr>
        </p:nvSpPr>
        <p:spPr>
          <a:xfrm>
            <a:off x="628650" y="1361923"/>
            <a:ext cx="3886200" cy="2851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 i="1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32"/>
          <p:cNvSpPr txBox="1">
            <a:spLocks noGrp="1"/>
          </p:cNvSpPr>
          <p:nvPr>
            <p:ph type="body" idx="2"/>
          </p:nvPr>
        </p:nvSpPr>
        <p:spPr>
          <a:xfrm>
            <a:off x="4629150" y="2128101"/>
            <a:ext cx="3886200" cy="2085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-"/>
              <a:defRPr/>
            </a:lvl2pPr>
            <a:lvl3pPr marL="1371600" lvl="2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▪"/>
              <a:defRPr/>
            </a:lvl4pPr>
            <a:lvl5pPr marL="228600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32"/>
          <p:cNvSpPr txBox="1">
            <a:spLocks noGrp="1"/>
          </p:cNvSpPr>
          <p:nvPr>
            <p:ph type="body" idx="3"/>
          </p:nvPr>
        </p:nvSpPr>
        <p:spPr>
          <a:xfrm>
            <a:off x="4629150" y="1369219"/>
            <a:ext cx="3886200" cy="758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1pPr>
            <a:lvl2pPr marL="914400" lvl="1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marL="1371600" lvl="2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2"/>
          <p:cNvSpPr txBox="1">
            <a:spLocks noGrp="1"/>
          </p:cNvSpPr>
          <p:nvPr>
            <p:ph type="body" idx="4"/>
          </p:nvPr>
        </p:nvSpPr>
        <p:spPr>
          <a:xfrm>
            <a:off x="628650" y="829648"/>
            <a:ext cx="7886700" cy="26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sz="1800" b="1" i="1">
                <a:solidFill>
                  <a:srgbClr val="7F7F7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32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3"/>
          <p:cNvGrpSpPr/>
          <p:nvPr/>
        </p:nvGrpSpPr>
        <p:grpSpPr>
          <a:xfrm>
            <a:off x="-9226" y="4531114"/>
            <a:ext cx="9153976" cy="613517"/>
            <a:chOff x="-9226" y="4528733"/>
            <a:chExt cx="9153976" cy="613517"/>
          </a:xfrm>
        </p:grpSpPr>
        <p:pic>
          <p:nvPicPr>
            <p:cNvPr id="11" name="Google Shape;11;p23"/>
            <p:cNvPicPr preferRelativeResize="0"/>
            <p:nvPr/>
          </p:nvPicPr>
          <p:blipFill rotWithShape="1">
            <a:blip r:embed="rId20">
              <a:alphaModFix/>
            </a:blip>
            <a:srcRect/>
            <a:stretch/>
          </p:blipFill>
          <p:spPr>
            <a:xfrm>
              <a:off x="750" y="4533496"/>
              <a:ext cx="9144000" cy="60875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2;p23"/>
            <p:cNvSpPr/>
            <p:nvPr/>
          </p:nvSpPr>
          <p:spPr>
            <a:xfrm>
              <a:off x="-9226" y="4528733"/>
              <a:ext cx="9142103" cy="178117"/>
            </a:xfrm>
            <a:custGeom>
              <a:avLst/>
              <a:gdLst/>
              <a:ahLst/>
              <a:cxnLst/>
              <a:rect l="l" t="t" r="r" b="b"/>
              <a:pathLst>
                <a:path w="9159240" h="178117" extrusionOk="0">
                  <a:moveTo>
                    <a:pt x="7620" y="175260"/>
                  </a:moveTo>
                  <a:lnTo>
                    <a:pt x="8987825" y="178117"/>
                  </a:lnTo>
                  <a:lnTo>
                    <a:pt x="9159240" y="7620"/>
                  </a:ln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3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  <a:defRPr sz="2600" b="1" i="0" u="none" strike="noStrike" cap="none">
                <a:solidFill>
                  <a:srgbClr val="18621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body" idx="1"/>
          </p:nvPr>
        </p:nvSpPr>
        <p:spPr>
          <a:xfrm>
            <a:off x="628650" y="10716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Merriweather Sans"/>
              <a:buChar char="-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3"/>
          <p:cNvSpPr txBox="1">
            <a:spLocks noGrp="1"/>
          </p:cNvSpPr>
          <p:nvPr>
            <p:ph type="sldNum" idx="12"/>
          </p:nvPr>
        </p:nvSpPr>
        <p:spPr>
          <a:xfrm>
            <a:off x="8656194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3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261272" y="4821592"/>
            <a:ext cx="779505" cy="22323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gical-eda/MAGICA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agical-eda/UT-AnLay" TargetMode="External"/><Relationship Id="rId4" Type="http://schemas.openxmlformats.org/officeDocument/2006/relationships/hyperlink" Target="https://github.com/magical-eda/MAGICAL-CIRCUITS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"/>
          <p:cNvSpPr txBox="1">
            <a:spLocks noGrp="1"/>
          </p:cNvSpPr>
          <p:nvPr>
            <p:ph type="body" idx="1"/>
          </p:nvPr>
        </p:nvSpPr>
        <p:spPr>
          <a:xfrm>
            <a:off x="542019" y="3403479"/>
            <a:ext cx="7886700" cy="908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Hao Chen*, Mingjie Liu*, Xiyuan Tang*, Keren Zhu*, Abhishek Mukherjee, Nan Sun, and </a:t>
            </a:r>
            <a:r>
              <a:rPr lang="en-US" b="1" u="sng"/>
              <a:t>David Z. Pan</a:t>
            </a:r>
            <a:r>
              <a:rPr lang="en-US" i="0"/>
              <a:t> (*: Equal contribution)</a:t>
            </a:r>
            <a:endParaRPr b="1" u="sng"/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</a:pPr>
            <a:r>
              <a:rPr lang="en-US"/>
              <a:t>The University of Texas at Austin</a:t>
            </a:r>
            <a:endParaRPr/>
          </a:p>
        </p:txBody>
      </p:sp>
      <p:sp>
        <p:nvSpPr>
          <p:cNvPr id="133" name="Google Shape;133;p1"/>
          <p:cNvSpPr txBox="1">
            <a:spLocks noGrp="1"/>
          </p:cNvSpPr>
          <p:nvPr>
            <p:ph type="title"/>
          </p:nvPr>
        </p:nvSpPr>
        <p:spPr>
          <a:xfrm>
            <a:off x="542019" y="2686522"/>
            <a:ext cx="7784211" cy="62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/>
              <a:t>MAGICAL 1.0: An Open-Source Fully-Automated AMS Layout Synthesis Framework Verified With a 40-nm 1GS/s ΔΣ ADC</a:t>
            </a:r>
            <a:endParaRPr/>
          </a:p>
        </p:txBody>
      </p:sp>
      <p:sp>
        <p:nvSpPr>
          <p:cNvPr id="134" name="Google Shape;134;p1"/>
          <p:cNvSpPr txBox="1">
            <a:spLocks noGrp="1"/>
          </p:cNvSpPr>
          <p:nvPr>
            <p:ph type="body" idx="2"/>
          </p:nvPr>
        </p:nvSpPr>
        <p:spPr>
          <a:xfrm>
            <a:off x="536421" y="4641105"/>
            <a:ext cx="2487612" cy="33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None/>
            </a:pPr>
            <a:endParaRPr i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3</a:t>
            </a:r>
            <a:r>
              <a:rPr lang="en-US" baseline="30000"/>
              <a:t>rd</a:t>
            </a:r>
            <a:r>
              <a:rPr lang="en-US"/>
              <a:t>-order CTDSM Demo</a:t>
            </a:r>
            <a:endParaRPr/>
          </a:p>
        </p:txBody>
      </p:sp>
      <p:sp>
        <p:nvSpPr>
          <p:cNvPr id="325" name="Google Shape;325;p10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326" name="Google Shape;326;p10" descr="A close up of text on a white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57961" y="2234938"/>
            <a:ext cx="3628077" cy="25484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14;p9">
            <a:extLst>
              <a:ext uri="{FF2B5EF4-FFF2-40B4-BE49-F238E27FC236}">
                <a16:creationId xmlns:a16="http://schemas.microsoft.com/office/drawing/2014/main" id="{5B82A797-6254-4957-AD6E-94D74B9E8825}"/>
              </a:ext>
            </a:extLst>
          </p:cNvPr>
          <p:cNvSpPr txBox="1">
            <a:spLocks/>
          </p:cNvSpPr>
          <p:nvPr/>
        </p:nvSpPr>
        <p:spPr>
          <a:xfrm>
            <a:off x="628650" y="1037617"/>
            <a:ext cx="7886700" cy="1870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Font typeface="Courier New"/>
              <a:buChar char="o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/>
            <a:r>
              <a:rPr lang="en-US" dirty="0"/>
              <a:t>1GS/s 3rd-order high-performance continuous time ΔΣ modulator</a:t>
            </a:r>
          </a:p>
          <a:p>
            <a:pPr marL="171450" indent="-171450"/>
            <a:r>
              <a:rPr lang="en-US" dirty="0"/>
              <a:t>State-of-the-art performance, originally published in IEEE SSC-L'20</a:t>
            </a:r>
          </a:p>
          <a:p>
            <a:pPr marL="171450" indent="-171450"/>
            <a:r>
              <a:rPr lang="en-US" dirty="0"/>
              <a:t>Include various sub-block types</a:t>
            </a:r>
          </a:p>
          <a:p>
            <a:pPr marL="171450" indent="-171450"/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1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 dirty="0"/>
              <a:t>MAGICAL 1.0: 3</a:t>
            </a:r>
            <a:r>
              <a:rPr lang="en-US" baseline="30000" dirty="0"/>
              <a:t>rd</a:t>
            </a:r>
            <a:r>
              <a:rPr lang="en-US" dirty="0"/>
              <a:t>-order CTDSM Demo</a:t>
            </a:r>
            <a:endParaRPr dirty="0"/>
          </a:p>
        </p:txBody>
      </p:sp>
      <p:sp>
        <p:nvSpPr>
          <p:cNvPr id="332" name="Google Shape;332;p11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333" name="Google Shape;333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1360" y="941214"/>
            <a:ext cx="5117479" cy="3710172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11"/>
          <p:cNvSpPr txBox="1"/>
          <p:nvPr/>
        </p:nvSpPr>
        <p:spPr>
          <a:xfrm>
            <a:off x="6243321" y="3763828"/>
            <a:ext cx="247236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*For demo purpose, simulation in the loop not included.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2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3814267" cy="3176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sz="2000"/>
              <a:t>After ~90 seconds….</a:t>
            </a:r>
            <a:endParaRPr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sz="2000"/>
              <a:t>Core area: 22,000 um</a:t>
            </a:r>
            <a:r>
              <a:rPr lang="en-US" sz="2000" baseline="30000"/>
              <a:t>2</a:t>
            </a:r>
            <a:endParaRPr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/>
              <a:t>Tape-out with manually designed peripherals (buffer, driver, PADs)</a:t>
            </a:r>
            <a:endParaRPr/>
          </a:p>
        </p:txBody>
      </p:sp>
      <p:sp>
        <p:nvSpPr>
          <p:cNvPr id="341" name="Google Shape;341;p12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342" name="Google Shape;342;p12" descr="A picture containing object, clock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9015" y="1635761"/>
            <a:ext cx="2879372" cy="290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42917" y="1693464"/>
            <a:ext cx="1427281" cy="2653246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12"/>
          <p:cNvSpPr/>
          <p:nvPr/>
        </p:nvSpPr>
        <p:spPr>
          <a:xfrm>
            <a:off x="4425178" y="1663341"/>
            <a:ext cx="1491577" cy="2778634"/>
          </a:xfrm>
          <a:prstGeom prst="roundRect">
            <a:avLst>
              <a:gd name="adj" fmla="val 11483"/>
            </a:avLst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12"/>
          <p:cNvSpPr txBox="1"/>
          <p:nvPr/>
        </p:nvSpPr>
        <p:spPr>
          <a:xfrm>
            <a:off x="4605115" y="1171502"/>
            <a:ext cx="1131701" cy="49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500"/>
              <a:buFont typeface="Calibri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ADC Core</a:t>
            </a:r>
            <a:endParaRPr/>
          </a:p>
        </p:txBody>
      </p:sp>
      <p:cxnSp>
        <p:nvCxnSpPr>
          <p:cNvPr id="346" name="Google Shape;346;p12"/>
          <p:cNvCxnSpPr>
            <a:cxnSpLocks/>
          </p:cNvCxnSpPr>
          <p:nvPr/>
        </p:nvCxnSpPr>
        <p:spPr>
          <a:xfrm flipH="1" flipV="1">
            <a:off x="5870198" y="1693464"/>
            <a:ext cx="1468504" cy="1395178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47" name="Google Shape;347;p12"/>
          <p:cNvCxnSpPr>
            <a:cxnSpLocks/>
          </p:cNvCxnSpPr>
          <p:nvPr/>
        </p:nvCxnSpPr>
        <p:spPr>
          <a:xfrm flipH="1">
            <a:off x="5899015" y="3979374"/>
            <a:ext cx="1439686" cy="462601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1" name="Google Shape;331;p11">
            <a:extLst>
              <a:ext uri="{FF2B5EF4-FFF2-40B4-BE49-F238E27FC236}">
                <a16:creationId xmlns:a16="http://schemas.microsoft.com/office/drawing/2014/main" id="{8A0180FC-5D1A-4148-88AF-07B27AFAD0B8}"/>
              </a:ext>
            </a:extLst>
          </p:cNvPr>
          <p:cNvSpPr txBox="1">
            <a:spLocks/>
          </p:cNvSpPr>
          <p:nvPr/>
        </p:nvSpPr>
        <p:spPr>
          <a:xfrm>
            <a:off x="628650" y="417136"/>
            <a:ext cx="746125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1800"/>
              <a:buFont typeface="Calibri"/>
              <a:buNone/>
              <a:defRPr sz="2600" b="1" i="0" u="none" strike="noStrike" cap="none">
                <a:solidFill>
                  <a:srgbClr val="18621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600"/>
            </a:pPr>
            <a:r>
              <a:rPr lang="en-US" dirty="0"/>
              <a:t>MAGICAL 1.0: Fully Synthesized ADC Core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3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Measurement</a:t>
            </a:r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body" idx="1"/>
          </p:nvPr>
        </p:nvSpPr>
        <p:spPr>
          <a:xfrm>
            <a:off x="628650" y="988574"/>
            <a:ext cx="7631430" cy="54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sz="2000"/>
              <a:t>CTDSM ADC chip under TSMC40 technology</a:t>
            </a:r>
            <a:endParaRPr/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None/>
            </a:pPr>
            <a:endParaRPr/>
          </a:p>
        </p:txBody>
      </p:sp>
      <p:grpSp>
        <p:nvGrpSpPr>
          <p:cNvPr id="354" name="Google Shape;354;p13"/>
          <p:cNvGrpSpPr/>
          <p:nvPr/>
        </p:nvGrpSpPr>
        <p:grpSpPr>
          <a:xfrm>
            <a:off x="1038971" y="1535130"/>
            <a:ext cx="6347097" cy="3015774"/>
            <a:chOff x="368412" y="1676071"/>
            <a:chExt cx="8677406" cy="4123002"/>
          </a:xfrm>
        </p:grpSpPr>
        <p:pic>
          <p:nvPicPr>
            <p:cNvPr id="355" name="Google Shape;355;p13" descr="A circuit board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656495" y="1676153"/>
              <a:ext cx="5389323" cy="35254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6" name="Google Shape;356;p13" descr="A circuit board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 l="16129" r="14314" b="271"/>
            <a:stretch/>
          </p:blipFill>
          <p:spPr>
            <a:xfrm>
              <a:off x="368412" y="1676071"/>
              <a:ext cx="3104755" cy="330646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57" name="Google Shape;357;p13"/>
            <p:cNvCxnSpPr/>
            <p:nvPr/>
          </p:nvCxnSpPr>
          <p:spPr>
            <a:xfrm>
              <a:off x="2331866" y="3561024"/>
              <a:ext cx="1346547" cy="1612724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3"/>
            <p:cNvCxnSpPr/>
            <p:nvPr/>
          </p:nvCxnSpPr>
          <p:spPr>
            <a:xfrm rot="10800000" flipH="1">
              <a:off x="2371010" y="1713433"/>
              <a:ext cx="1252603" cy="1495295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dot"/>
              <a:round/>
              <a:headEnd type="none" w="sm" len="sm"/>
              <a:tailEnd type="none" w="sm" len="sm"/>
            </a:ln>
          </p:spPr>
        </p:cxnSp>
        <p:sp>
          <p:nvSpPr>
            <p:cNvPr id="359" name="Google Shape;359;p13"/>
            <p:cNvSpPr txBox="1"/>
            <p:nvPr/>
          </p:nvSpPr>
          <p:spPr>
            <a:xfrm>
              <a:off x="4247567" y="5281006"/>
              <a:ext cx="4512498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Chip micrograph of the synthesized CTDSM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 txBox="1"/>
            <p:nvPr/>
          </p:nvSpPr>
          <p:spPr>
            <a:xfrm>
              <a:off x="878725" y="5334829"/>
              <a:ext cx="1793848" cy="4642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PCB board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4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Measurement</a:t>
            </a:r>
            <a:endParaRPr/>
          </a:p>
        </p:txBody>
      </p:sp>
      <p:sp>
        <p:nvSpPr>
          <p:cNvPr id="366" name="Google Shape;366;p14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67" name="Google Shape;367;p14" descr="A picture containing clock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b="44834"/>
          <a:stretch/>
        </p:blipFill>
        <p:spPr>
          <a:xfrm>
            <a:off x="267969" y="1383372"/>
            <a:ext cx="4862831" cy="2609522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14"/>
          <p:cNvSpPr txBox="1"/>
          <p:nvPr/>
        </p:nvSpPr>
        <p:spPr>
          <a:xfrm>
            <a:off x="6187440" y="1385912"/>
            <a:ext cx="1920240" cy="1200329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Fs: 1GHz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BW: 5MHz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SNDR: 67.4dB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SFDR: 80.8dB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5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Measurement</a:t>
            </a:r>
            <a:endParaRPr/>
          </a:p>
        </p:txBody>
      </p:sp>
      <p:sp>
        <p:nvSpPr>
          <p:cNvPr id="374" name="Google Shape;374;p15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5" name="Google Shape;375;p15" descr="A picture containing clock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55164"/>
          <a:stretch/>
        </p:blipFill>
        <p:spPr>
          <a:xfrm>
            <a:off x="298449" y="1199555"/>
            <a:ext cx="5030141" cy="219388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15"/>
          <p:cNvSpPr txBox="1"/>
          <p:nvPr/>
        </p:nvSpPr>
        <p:spPr>
          <a:xfrm>
            <a:off x="6187440" y="1385912"/>
            <a:ext cx="2113280" cy="646331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Stable performance across 8 samples.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6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Measurement</a:t>
            </a:r>
            <a:endParaRPr/>
          </a:p>
        </p:txBody>
      </p:sp>
      <p:sp>
        <p:nvSpPr>
          <p:cNvPr id="382" name="Google Shape;382;p16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383" name="Google Shape;383;p16" descr="A picture containing different, photo, colored, tab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8650" y="1217288"/>
            <a:ext cx="3953693" cy="3055772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16"/>
          <p:cNvSpPr txBox="1"/>
          <p:nvPr/>
        </p:nvSpPr>
        <p:spPr>
          <a:xfrm>
            <a:off x="6187440" y="1385912"/>
            <a:ext cx="1534160" cy="369332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DR: 68.5dB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7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Comparison with SOTA CTDSM ADCs</a:t>
            </a:r>
            <a:endParaRPr/>
          </a:p>
        </p:txBody>
      </p:sp>
      <p:sp>
        <p:nvSpPr>
          <p:cNvPr id="390" name="Google Shape;390;p17"/>
          <p:cNvSpPr txBox="1">
            <a:spLocks noGrp="1"/>
          </p:cNvSpPr>
          <p:nvPr>
            <p:ph type="body" idx="1"/>
          </p:nvPr>
        </p:nvSpPr>
        <p:spPr>
          <a:xfrm>
            <a:off x="628649" y="1037617"/>
            <a:ext cx="4961713" cy="193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Only require signal flow information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Comparable layout with manual design [SSCL ’20 Mukherjee]</a:t>
            </a:r>
          </a:p>
        </p:txBody>
      </p:sp>
      <p:sp>
        <p:nvSpPr>
          <p:cNvPr id="391" name="Google Shape;391;p17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392" name="Google Shape;392;p17"/>
          <p:cNvGrpSpPr/>
          <p:nvPr/>
        </p:nvGrpSpPr>
        <p:grpSpPr>
          <a:xfrm>
            <a:off x="5649620" y="832138"/>
            <a:ext cx="3372097" cy="2652363"/>
            <a:chOff x="4719181" y="2314195"/>
            <a:chExt cx="3831398" cy="3013632"/>
          </a:xfrm>
        </p:grpSpPr>
        <p:pic>
          <p:nvPicPr>
            <p:cNvPr id="393" name="Google Shape;393;p17" descr="A clock hanging on the wall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719181" y="2314195"/>
              <a:ext cx="3737453" cy="26523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4" name="Google Shape;394;p17"/>
            <p:cNvSpPr txBox="1"/>
            <p:nvPr/>
          </p:nvSpPr>
          <p:spPr>
            <a:xfrm>
              <a:off x="5138021" y="4989273"/>
              <a:ext cx="2163868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MAGICAL 1.0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7"/>
            <p:cNvSpPr txBox="1"/>
            <p:nvPr/>
          </p:nvSpPr>
          <p:spPr>
            <a:xfrm>
              <a:off x="7369218" y="4989273"/>
              <a:ext cx="1181361" cy="338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Manual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8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Comparison with SOTA CTDSM ADCs</a:t>
            </a:r>
            <a:endParaRPr/>
          </a:p>
        </p:txBody>
      </p:sp>
      <p:sp>
        <p:nvSpPr>
          <p:cNvPr id="402" name="Google Shape;402;p18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7886700" cy="3176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altLang="zh-CN" dirty="0"/>
              <a:t>Fully-synthesized layout</a:t>
            </a:r>
            <a:endParaRPr dirty="0"/>
          </a:p>
        </p:txBody>
      </p:sp>
      <p:sp>
        <p:nvSpPr>
          <p:cNvPr id="403" name="Google Shape;403;p18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graphicFrame>
        <p:nvGraphicFramePr>
          <p:cNvPr id="404" name="Google Shape;404;p18"/>
          <p:cNvGraphicFramePr/>
          <p:nvPr>
            <p:extLst>
              <p:ext uri="{D42A27DB-BD31-4B8C-83A1-F6EECF244321}">
                <p14:modId xmlns:p14="http://schemas.microsoft.com/office/powerpoint/2010/main" val="3916836525"/>
              </p:ext>
            </p:extLst>
          </p:nvPr>
        </p:nvGraphicFramePr>
        <p:xfrm>
          <a:off x="1005840" y="1523310"/>
          <a:ext cx="6969750" cy="2563371"/>
        </p:xfrm>
        <a:graphic>
          <a:graphicData uri="http://schemas.openxmlformats.org/drawingml/2006/table">
            <a:tbl>
              <a:tblPr firstRow="1" firstCol="1" bandRow="1">
                <a:noFill/>
                <a:tableStyleId>{25D02B7E-2B54-4102-8811-74D9352D0D97}</a:tableStyleId>
              </a:tblPr>
              <a:tblGrid>
                <a:gridCol w="19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0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6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22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800" b="0" u="none" strike="noStrike" cap="none"/>
                      </a:br>
                      <a:r>
                        <a:rPr lang="en-US" sz="1800" b="0" u="none" strike="noStrike" cap="none"/>
                        <a:t> 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JSSC-16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Weng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SSCL-20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Mukherjee</a:t>
                      </a:r>
                      <a:r>
                        <a:rPr lang="en-US" sz="1800" b="0" u="none" strike="noStrike" cap="none" baseline="30000" dirty="0"/>
                        <a:t>1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CICC-19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Li 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/>
                        <a:t>This work</a:t>
                      </a:r>
                      <a:r>
                        <a:rPr lang="en-US" sz="1800" b="1" u="none" strike="noStrike" cap="none" baseline="30000"/>
                        <a:t>1</a:t>
                      </a:r>
                      <a:endParaRPr sz="18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Architecture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CTΔΣM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CTΔΣM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VCO-CTΔΣM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CTΔΣM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Layout synthesized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✖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✖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✔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✔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2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Universal synthesis framework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N/A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N/A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✖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✔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Hierarchical flow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N/A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N/A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✖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✔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Constraint generation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N/A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N/A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✖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✔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05" name="Google Shape;405;p18"/>
          <p:cNvSpPr txBox="1"/>
          <p:nvPr/>
        </p:nvSpPr>
        <p:spPr>
          <a:xfrm>
            <a:off x="1005840" y="4124781"/>
            <a:ext cx="196829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same schematic 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9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Comparison with SOTA CTDSM ADCs</a:t>
            </a:r>
            <a:endParaRPr/>
          </a:p>
        </p:txBody>
      </p:sp>
      <p:sp>
        <p:nvSpPr>
          <p:cNvPr id="411" name="Google Shape;411;p19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7886700" cy="3176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Comparable results with other SOTA CTDSM ADCs</a:t>
            </a:r>
            <a:endParaRPr dirty="0"/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None/>
            </a:pPr>
            <a:endParaRPr dirty="0"/>
          </a:p>
        </p:txBody>
      </p:sp>
      <p:sp>
        <p:nvSpPr>
          <p:cNvPr id="412" name="Google Shape;412;p19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aphicFrame>
        <p:nvGraphicFramePr>
          <p:cNvPr id="413" name="Google Shape;413;p19"/>
          <p:cNvGraphicFramePr/>
          <p:nvPr>
            <p:extLst>
              <p:ext uri="{D42A27DB-BD31-4B8C-83A1-F6EECF244321}">
                <p14:modId xmlns:p14="http://schemas.microsoft.com/office/powerpoint/2010/main" val="1551848435"/>
              </p:ext>
            </p:extLst>
          </p:nvPr>
        </p:nvGraphicFramePr>
        <p:xfrm>
          <a:off x="1005840" y="1523310"/>
          <a:ext cx="6969750" cy="3098297"/>
        </p:xfrm>
        <a:graphic>
          <a:graphicData uri="http://schemas.openxmlformats.org/drawingml/2006/table">
            <a:tbl>
              <a:tblPr firstRow="1" firstCol="1" bandRow="1">
                <a:noFill/>
                <a:tableStyleId>{25D02B7E-2B54-4102-8811-74D9352D0D97}</a:tableStyleId>
              </a:tblPr>
              <a:tblGrid>
                <a:gridCol w="19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0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6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22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800" b="0" u="none" strike="noStrike" cap="none"/>
                      </a:br>
                      <a:r>
                        <a:rPr lang="en-US" sz="1800" b="0" u="none" strike="noStrike" cap="none"/>
                        <a:t> 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JSSC-16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Weng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SSCL-20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Mukherjee</a:t>
                      </a:r>
                      <a:r>
                        <a:rPr lang="en-US" sz="1800" b="0" u="none" strike="noStrike" cap="none" baseline="30000" dirty="0"/>
                        <a:t>1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CICC-19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Li 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 dirty="0"/>
                        <a:t>This work</a:t>
                      </a:r>
                      <a:r>
                        <a:rPr lang="en-US" sz="1800" b="1" u="none" strike="noStrike" cap="none" baseline="30000" dirty="0"/>
                        <a:t>1</a:t>
                      </a:r>
                      <a:endParaRPr sz="1800" b="1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Architecture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CTΔΣM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CTΔΣM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VCO-CTΔΣM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CTΔΣM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Order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4th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3rd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1st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3rd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Area [mm</a:t>
                      </a:r>
                      <a:r>
                        <a:rPr lang="en-US" sz="1800" b="0" u="none" strike="noStrike" cap="none" baseline="30000"/>
                        <a:t>2</a:t>
                      </a:r>
                      <a:r>
                        <a:rPr lang="en-US" sz="1800" b="0" u="none" strike="noStrike" cap="none"/>
                        <a:t>]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0.1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0.034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0.01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0.033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Fs [MHz]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320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1024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600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1024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Power [mW]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4.2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0.79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1.08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0.77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BW [MHz]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10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5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4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5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SNDR [dB]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74.4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65.6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68.8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67.4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 err="1"/>
                        <a:t>FoMw</a:t>
                      </a:r>
                      <a:r>
                        <a:rPr lang="en-US" sz="1800" b="0" u="none" strike="noStrike" cap="none" dirty="0"/>
                        <a:t> [</a:t>
                      </a:r>
                      <a:r>
                        <a:rPr lang="en-US" sz="1800" b="0" u="none" strike="noStrike" cap="none" dirty="0" err="1"/>
                        <a:t>fJ</a:t>
                      </a:r>
                      <a:r>
                        <a:rPr lang="en-US" sz="1800" b="0" u="none" strike="noStrike" cap="none" dirty="0"/>
                        <a:t>/c-s]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49.3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51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60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40.2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5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 err="1"/>
                        <a:t>FoMs</a:t>
                      </a:r>
                      <a:r>
                        <a:rPr lang="en-US" sz="1800" b="0" u="none" strike="noStrike" cap="none" dirty="0"/>
                        <a:t> [dB]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174.5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163.6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/>
                        <a:t>164.3</a:t>
                      </a:r>
                      <a:endParaRPr sz="1800" b="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u="none" strike="noStrike" cap="none" dirty="0"/>
                        <a:t>165.5</a:t>
                      </a:r>
                      <a:endParaRPr sz="1800" b="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5575" marR="65575" marT="0" marB="0" anchor="ctr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MAGICAL: </a:t>
            </a:r>
            <a:r>
              <a:rPr lang="en-US" u="sng"/>
              <a:t>MA</a:t>
            </a:r>
            <a:r>
              <a:rPr lang="en-US"/>
              <a:t>chine </a:t>
            </a:r>
            <a:r>
              <a:rPr lang="en-US" u="sng"/>
              <a:t>G</a:t>
            </a:r>
            <a:r>
              <a:rPr lang="en-US"/>
              <a:t>enerated </a:t>
            </a:r>
            <a:r>
              <a:rPr lang="en-US" u="sng"/>
              <a:t>IC</a:t>
            </a:r>
            <a:r>
              <a:rPr lang="en-US"/>
              <a:t> </a:t>
            </a:r>
            <a:r>
              <a:rPr lang="en-US" u="sng"/>
              <a:t>A</a:t>
            </a:r>
            <a:r>
              <a:rPr lang="en-US"/>
              <a:t>nalog </a:t>
            </a:r>
            <a:r>
              <a:rPr lang="en-US" u="sng"/>
              <a:t>L</a:t>
            </a:r>
            <a:r>
              <a:rPr lang="en-US"/>
              <a:t>ayout </a:t>
            </a:r>
            <a:endParaRPr/>
          </a:p>
        </p:txBody>
      </p:sp>
      <p:sp>
        <p:nvSpPr>
          <p:cNvPr id="140" name="Google Shape;140;p2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141" name="Google Shape;14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773" y="1023751"/>
            <a:ext cx="7643425" cy="355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0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 dirty="0"/>
              <a:t>MAGICAL 1.0: </a:t>
            </a:r>
            <a:r>
              <a:rPr lang="en-US"/>
              <a:t>Other Circuits</a:t>
            </a:r>
            <a:endParaRPr dirty="0"/>
          </a:p>
        </p:txBody>
      </p:sp>
      <p:sp>
        <p:nvSpPr>
          <p:cNvPr id="419" name="Google Shape;419;p20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420" name="Google Shape;420;p20"/>
          <p:cNvPicPr preferRelativeResize="0"/>
          <p:nvPr/>
        </p:nvPicPr>
        <p:blipFill rotWithShape="1">
          <a:blip r:embed="rId3">
            <a:alphaModFix/>
          </a:blip>
          <a:srcRect l="12251" r="11964" b="-410"/>
          <a:stretch/>
        </p:blipFill>
        <p:spPr>
          <a:xfrm>
            <a:off x="6621205" y="1087779"/>
            <a:ext cx="1828791" cy="1686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20"/>
          <p:cNvPicPr preferRelativeResize="0"/>
          <p:nvPr/>
        </p:nvPicPr>
        <p:blipFill rotWithShape="1">
          <a:blip r:embed="rId4">
            <a:alphaModFix/>
          </a:blip>
          <a:srcRect l="26104" t="12442" r="24496" b="15846"/>
          <a:stretch/>
        </p:blipFill>
        <p:spPr>
          <a:xfrm>
            <a:off x="624150" y="1097907"/>
            <a:ext cx="1662093" cy="167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20" descr="A picture containing screensho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l="24216" t="6472" r="15385" b="12667"/>
          <a:stretch/>
        </p:blipFill>
        <p:spPr>
          <a:xfrm>
            <a:off x="3568995" y="1113500"/>
            <a:ext cx="1662093" cy="1579621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20"/>
          <p:cNvSpPr txBox="1"/>
          <p:nvPr/>
        </p:nvSpPr>
        <p:spPr>
          <a:xfrm>
            <a:off x="6621205" y="2735468"/>
            <a:ext cx="23282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600" b="1" i="0" u="none" strike="noStrike" cap="none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nd</a:t>
            </a: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-Order CTDSM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0"/>
          <p:cNvSpPr txBox="1"/>
          <p:nvPr/>
        </p:nvSpPr>
        <p:spPr>
          <a:xfrm>
            <a:off x="2742433" y="2735468"/>
            <a:ext cx="351041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Inverter-Based Feed-Forward OTA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20"/>
          <p:cNvSpPr txBox="1"/>
          <p:nvPr/>
        </p:nvSpPr>
        <p:spPr>
          <a:xfrm>
            <a:off x="721642" y="2735468"/>
            <a:ext cx="146710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Comparator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1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Public Release</a:t>
            </a:r>
            <a:endParaRPr/>
          </a:p>
        </p:txBody>
      </p:sp>
      <p:sp>
        <p:nvSpPr>
          <p:cNvPr id="431" name="Google Shape;431;p21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7886700" cy="3176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14313" lvl="0" indent="-21431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b="1" dirty="0"/>
              <a:t>Open-sourced MAGICAL 1.0 </a:t>
            </a:r>
            <a:r>
              <a:rPr lang="en-US" dirty="0"/>
              <a:t>(under BSD-3 license),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https://github.com/magical-eda/MAGICAL</a:t>
            </a:r>
            <a:r>
              <a:rPr lang="en-US" dirty="0"/>
              <a:t> with key updates:</a:t>
            </a:r>
            <a:endParaRPr sz="2400" dirty="0"/>
          </a:p>
          <a:p>
            <a:pPr marL="514350" lvl="1" indent="-214312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SzPts val="1800"/>
              <a:buChar char="-"/>
            </a:pPr>
            <a:r>
              <a:rPr lang="en-US" sz="1800" dirty="0"/>
              <a:t>Push-button, no-human-in-the-loop (can take user constraints too)</a:t>
            </a:r>
            <a:endParaRPr sz="1800" dirty="0"/>
          </a:p>
          <a:p>
            <a:pPr marL="514350" lvl="1" indent="-214312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SzPts val="1800"/>
              <a:buChar char="-"/>
            </a:pPr>
            <a:r>
              <a:rPr lang="en-US" sz="1800" dirty="0"/>
              <a:t>End-to-end analog layout generation from netlist to GDSII</a:t>
            </a:r>
            <a:endParaRPr sz="1800" dirty="0"/>
          </a:p>
          <a:p>
            <a:pPr marL="514350" lvl="1" indent="-214312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SzPts val="1800"/>
              <a:buChar char="-"/>
            </a:pPr>
            <a:r>
              <a:rPr lang="en-US" sz="1800" dirty="0"/>
              <a:t>New placement and routing engines</a:t>
            </a:r>
            <a:endParaRPr sz="1800" dirty="0"/>
          </a:p>
          <a:p>
            <a:pPr marL="514350" lvl="1" indent="-238125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SzPts val="1800"/>
              <a:buChar char="-"/>
            </a:pPr>
            <a:r>
              <a:rPr lang="en-US" sz="1800" dirty="0"/>
              <a:t>DRC clean, LVS clean</a:t>
            </a:r>
            <a:endParaRPr sz="2400"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Real-world circuit examples (PDK-stripped)</a:t>
            </a:r>
            <a:endParaRPr sz="2400" dirty="0"/>
          </a:p>
          <a:p>
            <a:pPr marL="514350" lvl="1" indent="-238125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SzPts val="2000"/>
              <a:buChar char="-"/>
            </a:pPr>
            <a:r>
              <a:rPr lang="en-US" sz="1800" u="sng" dirty="0">
                <a:solidFill>
                  <a:schemeClr val="hlink"/>
                </a:solidFill>
                <a:hlinkClick r:id="rId4"/>
              </a:rPr>
              <a:t>https://github.com/magical-eda/MAGICAL-CIRCUITS</a:t>
            </a:r>
            <a:endParaRPr sz="1800" dirty="0"/>
          </a:p>
          <a:p>
            <a:pPr marL="214313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Open-sourced UT-</a:t>
            </a:r>
            <a:r>
              <a:rPr lang="en-US" dirty="0" err="1"/>
              <a:t>AnLay</a:t>
            </a:r>
            <a:r>
              <a:rPr lang="en-US" dirty="0"/>
              <a:t> dataset and ML model for analog post-layout performance prediction </a:t>
            </a:r>
            <a:r>
              <a:rPr lang="en-US" u="sng" dirty="0">
                <a:solidFill>
                  <a:schemeClr val="hlink"/>
                </a:solidFill>
                <a:hlinkClick r:id="rId5"/>
              </a:rPr>
              <a:t>https://github.com/magical-eda/UT-AnLay</a:t>
            </a:r>
            <a:r>
              <a:rPr lang="en-US" dirty="0"/>
              <a:t> </a:t>
            </a:r>
            <a:endParaRPr sz="2400" dirty="0"/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None/>
            </a:pPr>
            <a:endParaRPr sz="2400" dirty="0"/>
          </a:p>
        </p:txBody>
      </p:sp>
      <p:sp>
        <p:nvSpPr>
          <p:cNvPr id="432" name="Google Shape;432;p21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2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Acknowledgements </a:t>
            </a:r>
            <a:endParaRPr/>
          </a:p>
        </p:txBody>
      </p:sp>
      <p:sp>
        <p:nvSpPr>
          <p:cNvPr id="438" name="Google Shape;438;p22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7886700" cy="872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sz="2400" dirty="0"/>
              <a:t>The authors thank DARPA for supporting this project and TSMC for university shuttle program.</a:t>
            </a:r>
            <a:endParaRPr sz="2400" dirty="0"/>
          </a:p>
        </p:txBody>
      </p:sp>
      <p:sp>
        <p:nvSpPr>
          <p:cNvPr id="439" name="Google Shape;439;p22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40" name="Google Shape;440;p22"/>
          <p:cNvSpPr txBox="1"/>
          <p:nvPr/>
        </p:nvSpPr>
        <p:spPr>
          <a:xfrm>
            <a:off x="1888670" y="2289840"/>
            <a:ext cx="4743925" cy="1372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3600"/>
              <a:buFont typeface="Calibri"/>
              <a:buNone/>
            </a:pPr>
            <a:r>
              <a:rPr lang="en-US" sz="3600" b="1" i="0">
                <a:solidFill>
                  <a:srgbClr val="186210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3600"/>
              <a:buFont typeface="Calibri"/>
              <a:buNone/>
            </a:pPr>
            <a:r>
              <a:rPr lang="en-US" sz="3600" b="1" i="0">
                <a:solidFill>
                  <a:srgbClr val="186210"/>
                </a:solidFill>
                <a:latin typeface="Calibri"/>
                <a:ea typeface="Calibri"/>
                <a:cs typeface="Calibri"/>
                <a:sym typeface="Calibri"/>
              </a:rPr>
              <a:t>Q &amp; 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Hierarchical Framework </a:t>
            </a:r>
            <a:endParaRPr/>
          </a:p>
        </p:txBody>
      </p:sp>
      <p:sp>
        <p:nvSpPr>
          <p:cNvPr id="147" name="Google Shape;147;p3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148" name="Google Shape;148;p3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4160" y="859103"/>
            <a:ext cx="5496228" cy="3743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Constraint Generation</a:t>
            </a:r>
            <a:endParaRPr/>
          </a:p>
        </p:txBody>
      </p:sp>
      <p:sp>
        <p:nvSpPr>
          <p:cNvPr id="154" name="Google Shape;154;p4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4999990" cy="2030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Pattern detection for building block symmetry [Xu+, ICCAD'19]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Graph similarity for system symmetry constraint [Liu+, ASPDAC'20]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Customizable signal-flow constraints </a:t>
            </a:r>
            <a:endParaRPr dirty="0"/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None/>
            </a:pPr>
            <a:endParaRPr dirty="0"/>
          </a:p>
        </p:txBody>
      </p:sp>
      <p:sp>
        <p:nvSpPr>
          <p:cNvPr id="155" name="Google Shape;155;p4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grpSp>
        <p:nvGrpSpPr>
          <p:cNvPr id="156" name="Google Shape;156;p4"/>
          <p:cNvGrpSpPr/>
          <p:nvPr/>
        </p:nvGrpSpPr>
        <p:grpSpPr>
          <a:xfrm>
            <a:off x="6446850" y="987394"/>
            <a:ext cx="2331537" cy="2479979"/>
            <a:chOff x="4961892" y="1000227"/>
            <a:chExt cx="2994351" cy="3184992"/>
          </a:xfrm>
        </p:grpSpPr>
        <p:pic>
          <p:nvPicPr>
            <p:cNvPr id="157" name="Google Shape;157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961892" y="1000227"/>
              <a:ext cx="2815054" cy="28320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8" name="Google Shape;158;p4"/>
            <p:cNvSpPr txBox="1"/>
            <p:nvPr/>
          </p:nvSpPr>
          <p:spPr>
            <a:xfrm>
              <a:off x="4961892" y="3789999"/>
              <a:ext cx="2994351" cy="395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Building block symmetry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"/>
            <p:cNvSpPr txBox="1"/>
            <p:nvPr/>
          </p:nvSpPr>
          <p:spPr>
            <a:xfrm>
              <a:off x="4961892" y="1021627"/>
              <a:ext cx="1708633" cy="355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Symmetry nets</a:t>
              </a:r>
              <a:endParaRPr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" name="Google Shape;160;p4"/>
          <p:cNvGrpSpPr/>
          <p:nvPr/>
        </p:nvGrpSpPr>
        <p:grpSpPr>
          <a:xfrm>
            <a:off x="1152782" y="2694731"/>
            <a:ext cx="4511794" cy="1829469"/>
            <a:chOff x="1714879" y="2473455"/>
            <a:chExt cx="5895715" cy="2390629"/>
          </a:xfrm>
        </p:grpSpPr>
        <p:pic>
          <p:nvPicPr>
            <p:cNvPr id="161" name="Google Shape;161;p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714879" y="2477145"/>
              <a:ext cx="5895715" cy="22037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4"/>
            <p:cNvSpPr/>
            <p:nvPr/>
          </p:nvSpPr>
          <p:spPr>
            <a:xfrm>
              <a:off x="3286228" y="2473455"/>
              <a:ext cx="1782641" cy="1095643"/>
            </a:xfrm>
            <a:prstGeom prst="ellipse">
              <a:avLst/>
            </a:prstGeom>
            <a:noFill/>
            <a:ln w="25400" cap="flat" cmpd="sng">
              <a:solidFill>
                <a:srgbClr val="395E8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3286228" y="3768441"/>
              <a:ext cx="1782641" cy="1095643"/>
            </a:xfrm>
            <a:prstGeom prst="ellipse">
              <a:avLst/>
            </a:prstGeom>
            <a:noFill/>
            <a:ln w="25400" cap="flat" cmpd="sng">
              <a:solidFill>
                <a:srgbClr val="395E8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4" name="Google Shape;164;p4"/>
          <p:cNvSpPr txBox="1"/>
          <p:nvPr/>
        </p:nvSpPr>
        <p:spPr>
          <a:xfrm>
            <a:off x="1982337" y="4475621"/>
            <a:ext cx="229261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System-level constraints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Placer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0" name="Google Shape;170;p5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71" name="Google Shape;171;p5" descr="A screenshot of a cell phon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6536" y="781861"/>
            <a:ext cx="2805181" cy="289712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5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5680710" cy="1736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Nonlinear programming-based global placement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Linear programming-based detailed placement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Using system signal flow to guide placement for mixed-signal placement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[Zhu+, ICCAD'20]</a:t>
            </a:r>
            <a:endParaRPr dirty="0"/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Placer</a:t>
            </a:r>
            <a:endParaRPr/>
          </a:p>
        </p:txBody>
      </p:sp>
      <p:sp>
        <p:nvSpPr>
          <p:cNvPr id="179" name="Google Shape;179;p6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180" name="Google Shape;18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83087" y="708933"/>
            <a:ext cx="1738630" cy="3725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6" descr="A picture containing computer, room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5614" y="2722449"/>
            <a:ext cx="6728502" cy="156457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72;p5">
            <a:extLst>
              <a:ext uri="{FF2B5EF4-FFF2-40B4-BE49-F238E27FC236}">
                <a16:creationId xmlns:a16="http://schemas.microsoft.com/office/drawing/2014/main" id="{4834A347-6518-45AA-A1D0-8B4F743CC3B2}"/>
              </a:ext>
            </a:extLst>
          </p:cNvPr>
          <p:cNvSpPr txBox="1">
            <a:spLocks/>
          </p:cNvSpPr>
          <p:nvPr/>
        </p:nvSpPr>
        <p:spPr>
          <a:xfrm>
            <a:off x="628650" y="1037617"/>
            <a:ext cx="5680710" cy="1794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186210"/>
              </a:buClr>
              <a:buSzPts val="1600"/>
              <a:buFont typeface="Courier New"/>
              <a:buChar char="o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14313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 dirty="0"/>
              <a:t>Consider regularity of system signal flow in placement</a:t>
            </a:r>
            <a:endParaRPr lang="en-US" dirty="0"/>
          </a:p>
          <a:p>
            <a:pPr marL="214313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000"/>
              <a:buChar char="•"/>
            </a:pPr>
            <a:r>
              <a:rPr lang="en-US" sz="2000" dirty="0"/>
              <a:t>Improved numerical optimization kernel</a:t>
            </a:r>
            <a:endParaRPr lang="en-US" dirty="0"/>
          </a:p>
          <a:p>
            <a:pPr marL="214313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000"/>
              <a:buChar char="•"/>
            </a:pPr>
            <a:r>
              <a:rPr lang="en-US" sz="2000" dirty="0"/>
              <a:t>Better post-layout simulation performance and placement metrics</a:t>
            </a:r>
            <a:endParaRPr lang="en-US" dirty="0"/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None/>
            </a:pPr>
            <a:endParaRPr lang="en-US" dirty="0"/>
          </a:p>
          <a:p>
            <a:pPr marL="171450" indent="-44450">
              <a:buFont typeface="Arial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Router</a:t>
            </a:r>
            <a:endParaRPr/>
          </a:p>
        </p:txBody>
      </p:sp>
      <p:sp>
        <p:nvSpPr>
          <p:cNvPr id="187" name="Google Shape;187;p7"/>
          <p:cNvSpPr txBox="1">
            <a:spLocks noGrp="1"/>
          </p:cNvSpPr>
          <p:nvPr>
            <p:ph type="body" idx="1"/>
          </p:nvPr>
        </p:nvSpPr>
        <p:spPr>
          <a:xfrm>
            <a:off x="628650" y="1037616"/>
            <a:ext cx="5599430" cy="2853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Grid-based routing kernel w/ DRC handling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New symmetry routing patterns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Special power/ground routing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[Chen+, ICCAD'20]</a:t>
            </a:r>
            <a:endParaRPr dirty="0"/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None/>
            </a:pPr>
            <a:endParaRPr dirty="0"/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None/>
            </a:pPr>
            <a:endParaRPr dirty="0"/>
          </a:p>
        </p:txBody>
      </p:sp>
      <p:sp>
        <p:nvSpPr>
          <p:cNvPr id="188" name="Google Shape;188;p7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89" name="Google Shape;189;p7" descr="A screenshot of a cell phon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48250" y="882606"/>
            <a:ext cx="2538187" cy="3606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7" descr="A screenshot of a cell phon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t="615" r="182" b="-308"/>
          <a:stretch/>
        </p:blipFill>
        <p:spPr>
          <a:xfrm>
            <a:off x="1800031" y="2685667"/>
            <a:ext cx="3176838" cy="1837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MAGICAL 1.0: Router</a:t>
            </a:r>
            <a:endParaRPr/>
          </a:p>
        </p:txBody>
      </p:sp>
      <p:sp>
        <p:nvSpPr>
          <p:cNvPr id="196" name="Google Shape;196;p8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7886700" cy="3176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/>
              <a:t>Multiple vias and various wire widths for voltage drop consideration</a:t>
            </a:r>
            <a:endParaRPr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/>
              <a:t>Symmetry constraint allocation</a:t>
            </a:r>
            <a:endParaRPr/>
          </a:p>
          <a:p>
            <a:pPr marL="51435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600"/>
              <a:buChar char="-"/>
            </a:pPr>
            <a:r>
              <a:rPr lang="en-US"/>
              <a:t>Maximize the overall potential routing symmetry (Weighted graph matching)</a:t>
            </a:r>
            <a:endParaRPr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/>
              <a:t>Pin access assignment</a:t>
            </a:r>
            <a:endParaRPr/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None/>
            </a:pPr>
            <a:endParaRPr/>
          </a:p>
        </p:txBody>
      </p:sp>
      <p:sp>
        <p:nvSpPr>
          <p:cNvPr id="197" name="Google Shape;197;p8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98" name="Google Shape;198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1540" y="2642808"/>
            <a:ext cx="3761843" cy="16780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" name="Google Shape;199;p8"/>
          <p:cNvGrpSpPr/>
          <p:nvPr/>
        </p:nvGrpSpPr>
        <p:grpSpPr>
          <a:xfrm>
            <a:off x="4387915" y="2632903"/>
            <a:ext cx="4495341" cy="1892255"/>
            <a:chOff x="4568377" y="55697"/>
            <a:chExt cx="4464459" cy="1879255"/>
          </a:xfrm>
        </p:grpSpPr>
        <p:sp>
          <p:nvSpPr>
            <p:cNvPr id="200" name="Google Shape;200;p8"/>
            <p:cNvSpPr txBox="1"/>
            <p:nvPr/>
          </p:nvSpPr>
          <p:spPr>
            <a:xfrm>
              <a:off x="8158774" y="1277760"/>
              <a:ext cx="769250" cy="5731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 b="0" i="0" u="none" strike="noStrike" cap="non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Access point</a:t>
              </a:r>
              <a:endParaRPr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 b="0" i="0" u="none" strike="noStrike" cap="non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(source)</a:t>
              </a:r>
              <a:endParaRPr sz="825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201" name="Google Shape;201;p8"/>
            <p:cNvCxnSpPr>
              <a:endCxn id="202" idx="1"/>
            </p:cNvCxnSpPr>
            <p:nvPr/>
          </p:nvCxnSpPr>
          <p:spPr>
            <a:xfrm rot="10800000" flipH="1">
              <a:off x="4841532" y="1236678"/>
              <a:ext cx="42300" cy="490800"/>
            </a:xfrm>
            <a:prstGeom prst="straightConnector1">
              <a:avLst/>
            </a:prstGeom>
            <a:noFill/>
            <a:ln>
              <a:noFill/>
            </a:ln>
          </p:spPr>
        </p:cxnSp>
        <p:cxnSp>
          <p:nvCxnSpPr>
            <p:cNvPr id="203" name="Google Shape;203;p8"/>
            <p:cNvCxnSpPr>
              <a:endCxn id="204" idx="1"/>
            </p:cNvCxnSpPr>
            <p:nvPr/>
          </p:nvCxnSpPr>
          <p:spPr>
            <a:xfrm rot="10800000">
              <a:off x="5730371" y="1483635"/>
              <a:ext cx="158700" cy="243900"/>
            </a:xfrm>
            <a:prstGeom prst="straightConnector1">
              <a:avLst/>
            </a:prstGeom>
            <a:noFill/>
            <a:ln>
              <a:noFill/>
            </a:ln>
          </p:spPr>
        </p:cxnSp>
        <p:sp>
          <p:nvSpPr>
            <p:cNvPr id="205" name="Google Shape;205;p8"/>
            <p:cNvSpPr/>
            <p:nvPr/>
          </p:nvSpPr>
          <p:spPr>
            <a:xfrm>
              <a:off x="6212230" y="903232"/>
              <a:ext cx="232385" cy="168421"/>
            </a:xfrm>
            <a:prstGeom prst="rightArrow">
              <a:avLst>
                <a:gd name="adj1" fmla="val 50000"/>
                <a:gd name="adj2" fmla="val 74884"/>
              </a:avLst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4568377" y="55697"/>
              <a:ext cx="4464459" cy="1650854"/>
            </a:xfrm>
            <a:prstGeom prst="rect">
              <a:avLst/>
            </a:prstGeom>
            <a:noFill/>
            <a:ln w="28575" cap="flat" cmpd="sng">
              <a:solidFill>
                <a:srgbClr val="0000FF"/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u="none">
                  <a:solidFill>
                    <a:srgbClr val="0000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Pin access assignment</a:t>
              </a:r>
              <a:endParaRPr/>
            </a:p>
          </p:txBody>
        </p:sp>
        <p:grpSp>
          <p:nvGrpSpPr>
            <p:cNvPr id="207" name="Google Shape;207;p8"/>
            <p:cNvGrpSpPr/>
            <p:nvPr/>
          </p:nvGrpSpPr>
          <p:grpSpPr>
            <a:xfrm>
              <a:off x="4713345" y="306811"/>
              <a:ext cx="1369727" cy="1251924"/>
              <a:chOff x="4046364" y="306811"/>
              <a:chExt cx="1369727" cy="1251924"/>
            </a:xfrm>
          </p:grpSpPr>
          <p:sp>
            <p:nvSpPr>
              <p:cNvPr id="208" name="Google Shape;208;p8"/>
              <p:cNvSpPr/>
              <p:nvPr/>
            </p:nvSpPr>
            <p:spPr>
              <a:xfrm>
                <a:off x="4046364" y="387408"/>
                <a:ext cx="1369726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8"/>
              <p:cNvSpPr/>
              <p:nvPr/>
            </p:nvSpPr>
            <p:spPr>
              <a:xfrm rot="5400000">
                <a:off x="3720899" y="932846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 rot="5400000">
                <a:off x="4141608" y="932847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 rot="5400000">
                <a:off x="4997235" y="932847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 rot="5400000">
                <a:off x="4568068" y="932848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8"/>
              <p:cNvSpPr/>
              <p:nvPr/>
            </p:nvSpPr>
            <p:spPr>
              <a:xfrm rot="5400000">
                <a:off x="3927025" y="1139878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8"/>
              <p:cNvSpPr/>
              <p:nvPr/>
            </p:nvSpPr>
            <p:spPr>
              <a:xfrm rot="5400000">
                <a:off x="4353483" y="1139878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8"/>
              <p:cNvSpPr/>
              <p:nvPr/>
            </p:nvSpPr>
            <p:spPr>
              <a:xfrm rot="5400000">
                <a:off x="4790781" y="1139878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8"/>
              <p:cNvSpPr/>
              <p:nvPr/>
            </p:nvSpPr>
            <p:spPr>
              <a:xfrm>
                <a:off x="4046364" y="607382"/>
                <a:ext cx="1369726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8"/>
              <p:cNvSpPr/>
              <p:nvPr/>
            </p:nvSpPr>
            <p:spPr>
              <a:xfrm>
                <a:off x="4255365" y="1465344"/>
                <a:ext cx="954272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8" name="Google Shape;218;p8"/>
              <p:cNvGrpSpPr/>
              <p:nvPr/>
            </p:nvGrpSpPr>
            <p:grpSpPr>
              <a:xfrm>
                <a:off x="4185072" y="946476"/>
                <a:ext cx="63407" cy="293766"/>
                <a:chOff x="1868000" y="2321607"/>
                <a:chExt cx="226210" cy="737818"/>
              </a:xfrm>
            </p:grpSpPr>
            <p:sp>
              <p:nvSpPr>
                <p:cNvPr id="202" name="Google Shape;202;p8"/>
                <p:cNvSpPr/>
                <p:nvPr/>
              </p:nvSpPr>
              <p:spPr>
                <a:xfrm rot="-5400000">
                  <a:off x="1616940" y="2573204"/>
                  <a:ext cx="728867" cy="22567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219" name="Google Shape;219;p8"/>
                <p:cNvCxnSpPr/>
                <p:nvPr/>
              </p:nvCxnSpPr>
              <p:spPr>
                <a:xfrm rot="10800000" flipH="1">
                  <a:off x="1868000" y="2343789"/>
                  <a:ext cx="224284" cy="715636"/>
                </a:xfrm>
                <a:prstGeom prst="straightConnector1">
                  <a:avLst/>
                </a:prstGeom>
                <a:noFill/>
                <a:ln>
                  <a:noFill/>
                </a:ln>
              </p:spPr>
            </p:cxnSp>
            <p:cxnSp>
              <p:nvCxnSpPr>
                <p:cNvPr id="220" name="Google Shape;220;p8"/>
                <p:cNvCxnSpPr/>
                <p:nvPr/>
              </p:nvCxnSpPr>
              <p:spPr>
                <a:xfrm rot="10800000">
                  <a:off x="1871344" y="2341691"/>
                  <a:ext cx="218358" cy="701990"/>
                </a:xfrm>
                <a:prstGeom prst="straightConnector1">
                  <a:avLst/>
                </a:prstGeom>
                <a:noFill/>
                <a:ln>
                  <a:noFill/>
                </a:ln>
              </p:spPr>
            </p:cxnSp>
          </p:grpSp>
          <p:grpSp>
            <p:nvGrpSpPr>
              <p:cNvPr id="221" name="Google Shape;221;p8"/>
              <p:cNvGrpSpPr/>
              <p:nvPr/>
            </p:nvGrpSpPr>
            <p:grpSpPr>
              <a:xfrm>
                <a:off x="5021035" y="1408000"/>
                <a:ext cx="84510" cy="76564"/>
                <a:chOff x="1868000" y="2321607"/>
                <a:chExt cx="226210" cy="737818"/>
              </a:xfrm>
            </p:grpSpPr>
            <p:sp>
              <p:nvSpPr>
                <p:cNvPr id="204" name="Google Shape;204;p8"/>
                <p:cNvSpPr/>
                <p:nvPr/>
              </p:nvSpPr>
              <p:spPr>
                <a:xfrm rot="-5400000">
                  <a:off x="1616940" y="2573204"/>
                  <a:ext cx="728867" cy="22567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222" name="Google Shape;222;p8"/>
                <p:cNvCxnSpPr/>
                <p:nvPr/>
              </p:nvCxnSpPr>
              <p:spPr>
                <a:xfrm rot="10800000" flipH="1">
                  <a:off x="1868000" y="2343789"/>
                  <a:ext cx="224284" cy="715636"/>
                </a:xfrm>
                <a:prstGeom prst="straightConnector1">
                  <a:avLst/>
                </a:prstGeom>
                <a:noFill/>
                <a:ln>
                  <a:noFill/>
                </a:ln>
              </p:spPr>
            </p:cxnSp>
            <p:cxnSp>
              <p:nvCxnSpPr>
                <p:cNvPr id="223" name="Google Shape;223;p8"/>
                <p:cNvCxnSpPr/>
                <p:nvPr/>
              </p:nvCxnSpPr>
              <p:spPr>
                <a:xfrm rot="10800000">
                  <a:off x="1871344" y="2341691"/>
                  <a:ext cx="218358" cy="701990"/>
                </a:xfrm>
                <a:prstGeom prst="straightConnector1">
                  <a:avLst/>
                </a:prstGeom>
                <a:noFill/>
                <a:ln>
                  <a:noFill/>
                </a:ln>
              </p:spPr>
            </p:cxnSp>
          </p:grpSp>
          <p:sp>
            <p:nvSpPr>
              <p:cNvPr id="224" name="Google Shape;224;p8"/>
              <p:cNvSpPr txBox="1"/>
              <p:nvPr/>
            </p:nvSpPr>
            <p:spPr>
              <a:xfrm>
                <a:off x="4507055" y="306811"/>
                <a:ext cx="430156" cy="50434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Gate</a:t>
                </a:r>
                <a:endParaRPr sz="9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225" name="Google Shape;225;p8"/>
              <p:cNvSpPr txBox="1"/>
              <p:nvPr/>
            </p:nvSpPr>
            <p:spPr>
              <a:xfrm>
                <a:off x="4504500" y="524972"/>
                <a:ext cx="454036" cy="50434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Drain</a:t>
                </a:r>
                <a:endParaRPr sz="9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</p:grpSp>
        <p:sp>
          <p:nvSpPr>
            <p:cNvPr id="226" name="Google Shape;226;p8"/>
            <p:cNvSpPr txBox="1"/>
            <p:nvPr/>
          </p:nvSpPr>
          <p:spPr>
            <a:xfrm>
              <a:off x="5141302" y="1384760"/>
              <a:ext cx="527269" cy="5501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Source</a:t>
              </a:r>
              <a:endParaRPr sz="105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227" name="Google Shape;227;p8"/>
            <p:cNvGrpSpPr/>
            <p:nvPr/>
          </p:nvGrpSpPr>
          <p:grpSpPr>
            <a:xfrm>
              <a:off x="6516316" y="220256"/>
              <a:ext cx="1677770" cy="1492000"/>
              <a:chOff x="5849335" y="220256"/>
              <a:chExt cx="1677770" cy="1492000"/>
            </a:xfrm>
          </p:grpSpPr>
          <p:sp>
            <p:nvSpPr>
              <p:cNvPr id="228" name="Google Shape;228;p8"/>
              <p:cNvSpPr/>
              <p:nvPr/>
            </p:nvSpPr>
            <p:spPr>
              <a:xfrm rot="5400000">
                <a:off x="5684077" y="933297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6012925" y="387262"/>
                <a:ext cx="1369726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8"/>
              <p:cNvSpPr/>
              <p:nvPr/>
            </p:nvSpPr>
            <p:spPr>
              <a:xfrm rot="5400000">
                <a:off x="6106171" y="932847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8"/>
              <p:cNvSpPr/>
              <p:nvPr/>
            </p:nvSpPr>
            <p:spPr>
              <a:xfrm rot="5400000">
                <a:off x="6961798" y="932847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 rot="5400000">
                <a:off x="6532630" y="932848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8"/>
              <p:cNvSpPr/>
              <p:nvPr/>
            </p:nvSpPr>
            <p:spPr>
              <a:xfrm rot="5400000">
                <a:off x="5891587" y="1139878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8"/>
              <p:cNvSpPr/>
              <p:nvPr/>
            </p:nvSpPr>
            <p:spPr>
              <a:xfrm rot="5400000">
                <a:off x="6318046" y="1139878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8"/>
              <p:cNvSpPr/>
              <p:nvPr/>
            </p:nvSpPr>
            <p:spPr>
              <a:xfrm rot="5400000">
                <a:off x="6755344" y="1139878"/>
                <a:ext cx="744320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8"/>
              <p:cNvSpPr/>
              <p:nvPr/>
            </p:nvSpPr>
            <p:spPr>
              <a:xfrm>
                <a:off x="6010926" y="607382"/>
                <a:ext cx="1369726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8"/>
              <p:cNvSpPr/>
              <p:nvPr/>
            </p:nvSpPr>
            <p:spPr>
              <a:xfrm>
                <a:off x="6213675" y="1464430"/>
                <a:ext cx="954272" cy="9339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38" name="Google Shape;238;p8"/>
              <p:cNvCxnSpPr/>
              <p:nvPr/>
            </p:nvCxnSpPr>
            <p:spPr>
              <a:xfrm rot="10800000">
                <a:off x="5855403" y="429615"/>
                <a:ext cx="1671702" cy="0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39" name="Google Shape;239;p8"/>
              <p:cNvCxnSpPr/>
              <p:nvPr/>
            </p:nvCxnSpPr>
            <p:spPr>
              <a:xfrm rot="10800000">
                <a:off x="5855403" y="871967"/>
                <a:ext cx="1668668" cy="0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40" name="Google Shape;240;p8"/>
              <p:cNvCxnSpPr/>
              <p:nvPr/>
            </p:nvCxnSpPr>
            <p:spPr>
              <a:xfrm rot="10800000">
                <a:off x="5855403" y="1291749"/>
                <a:ext cx="1668668" cy="0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41" name="Google Shape;241;p8"/>
              <p:cNvCxnSpPr/>
              <p:nvPr/>
            </p:nvCxnSpPr>
            <p:spPr>
              <a:xfrm>
                <a:off x="6050242" y="240860"/>
                <a:ext cx="0" cy="1411232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42" name="Google Shape;242;p8"/>
              <p:cNvCxnSpPr/>
              <p:nvPr/>
            </p:nvCxnSpPr>
            <p:spPr>
              <a:xfrm rot="10800000">
                <a:off x="5855403" y="1093359"/>
                <a:ext cx="1668668" cy="0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43" name="Google Shape;243;p8"/>
              <p:cNvCxnSpPr/>
              <p:nvPr/>
            </p:nvCxnSpPr>
            <p:spPr>
              <a:xfrm rot="10800000">
                <a:off x="5855403" y="653451"/>
                <a:ext cx="1671702" cy="0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44" name="Google Shape;244;p8"/>
              <p:cNvCxnSpPr/>
              <p:nvPr/>
            </p:nvCxnSpPr>
            <p:spPr>
              <a:xfrm rot="10800000">
                <a:off x="5855403" y="1504515"/>
                <a:ext cx="1665634" cy="0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45" name="Google Shape;245;p8"/>
              <p:cNvCxnSpPr/>
              <p:nvPr/>
            </p:nvCxnSpPr>
            <p:spPr>
              <a:xfrm rot="10800000" flipH="1">
                <a:off x="7362486" y="1527315"/>
                <a:ext cx="15275" cy="184941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46" name="Google Shape;246;p8"/>
              <p:cNvCxnSpPr/>
              <p:nvPr/>
            </p:nvCxnSpPr>
            <p:spPr>
              <a:xfrm flipH="1">
                <a:off x="6723968" y="250545"/>
                <a:ext cx="227859" cy="148336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47" name="Google Shape;247;p8"/>
              <p:cNvCxnSpPr/>
              <p:nvPr/>
            </p:nvCxnSpPr>
            <p:spPr>
              <a:xfrm rot="10800000" flipH="1">
                <a:off x="5875661" y="1119880"/>
                <a:ext cx="238000" cy="201839"/>
              </a:xfrm>
              <a:prstGeom prst="straightConnector1">
                <a:avLst/>
              </a:prstGeom>
              <a:noFill/>
              <a:ln>
                <a:noFill/>
              </a:ln>
            </p:spPr>
          </p:cxnSp>
          <p:cxnSp>
            <p:nvCxnSpPr>
              <p:cNvPr id="248" name="Google Shape;248;p8"/>
              <p:cNvCxnSpPr/>
              <p:nvPr/>
            </p:nvCxnSpPr>
            <p:spPr>
              <a:xfrm>
                <a:off x="6264315" y="220256"/>
                <a:ext cx="0" cy="141123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49" name="Google Shape;249;p8"/>
              <p:cNvCxnSpPr/>
              <p:nvPr/>
            </p:nvCxnSpPr>
            <p:spPr>
              <a:xfrm>
                <a:off x="6475732" y="220985"/>
                <a:ext cx="0" cy="141123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0" name="Google Shape;250;p8"/>
              <p:cNvCxnSpPr/>
              <p:nvPr/>
            </p:nvCxnSpPr>
            <p:spPr>
              <a:xfrm>
                <a:off x="6688924" y="226735"/>
                <a:ext cx="0" cy="141123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1" name="Google Shape;251;p8"/>
              <p:cNvCxnSpPr/>
              <p:nvPr/>
            </p:nvCxnSpPr>
            <p:spPr>
              <a:xfrm>
                <a:off x="6906271" y="229610"/>
                <a:ext cx="0" cy="141123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2" name="Google Shape;252;p8"/>
              <p:cNvCxnSpPr/>
              <p:nvPr/>
            </p:nvCxnSpPr>
            <p:spPr>
              <a:xfrm rot="10800000">
                <a:off x="5849335" y="427593"/>
                <a:ext cx="1671702" cy="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3" name="Google Shape;253;p8"/>
              <p:cNvCxnSpPr/>
              <p:nvPr/>
            </p:nvCxnSpPr>
            <p:spPr>
              <a:xfrm rot="10800000">
                <a:off x="5849335" y="869945"/>
                <a:ext cx="1668668" cy="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4" name="Google Shape;254;p8"/>
              <p:cNvCxnSpPr/>
              <p:nvPr/>
            </p:nvCxnSpPr>
            <p:spPr>
              <a:xfrm rot="10800000">
                <a:off x="5849335" y="1289726"/>
                <a:ext cx="1668668" cy="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5" name="Google Shape;255;p8"/>
              <p:cNvCxnSpPr/>
              <p:nvPr/>
            </p:nvCxnSpPr>
            <p:spPr>
              <a:xfrm>
                <a:off x="6054212" y="220256"/>
                <a:ext cx="0" cy="141123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6" name="Google Shape;256;p8"/>
              <p:cNvCxnSpPr/>
              <p:nvPr/>
            </p:nvCxnSpPr>
            <p:spPr>
              <a:xfrm rot="10800000">
                <a:off x="5849335" y="1091336"/>
                <a:ext cx="1668668" cy="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7" name="Google Shape;257;p8"/>
              <p:cNvCxnSpPr/>
              <p:nvPr/>
            </p:nvCxnSpPr>
            <p:spPr>
              <a:xfrm>
                <a:off x="7334099" y="229610"/>
                <a:ext cx="0" cy="141123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8" name="Google Shape;258;p8"/>
              <p:cNvCxnSpPr/>
              <p:nvPr/>
            </p:nvCxnSpPr>
            <p:spPr>
              <a:xfrm rot="10800000">
                <a:off x="5849335" y="651428"/>
                <a:ext cx="1671702" cy="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9" name="Google Shape;259;p8"/>
              <p:cNvCxnSpPr/>
              <p:nvPr/>
            </p:nvCxnSpPr>
            <p:spPr>
              <a:xfrm rot="10800000">
                <a:off x="5849335" y="1502492"/>
                <a:ext cx="1665634" cy="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60" name="Google Shape;260;p8"/>
              <p:cNvCxnSpPr/>
              <p:nvPr/>
            </p:nvCxnSpPr>
            <p:spPr>
              <a:xfrm>
                <a:off x="7124208" y="229610"/>
                <a:ext cx="0" cy="141123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261" name="Google Shape;261;p8"/>
              <p:cNvSpPr/>
              <p:nvPr/>
            </p:nvSpPr>
            <p:spPr>
              <a:xfrm>
                <a:off x="6025121" y="393700"/>
                <a:ext cx="69537" cy="69537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6232212" y="394992"/>
                <a:ext cx="69537" cy="69537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6441069" y="394969"/>
                <a:ext cx="69537" cy="69537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8"/>
              <p:cNvSpPr/>
              <p:nvPr/>
            </p:nvSpPr>
            <p:spPr>
              <a:xfrm>
                <a:off x="6658865" y="396694"/>
                <a:ext cx="69537" cy="69537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265;p8"/>
              <p:cNvSpPr/>
              <p:nvPr/>
            </p:nvSpPr>
            <p:spPr>
              <a:xfrm>
                <a:off x="6873151" y="397855"/>
                <a:ext cx="69537" cy="69537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266;p8"/>
              <p:cNvSpPr/>
              <p:nvPr/>
            </p:nvSpPr>
            <p:spPr>
              <a:xfrm>
                <a:off x="7091858" y="397854"/>
                <a:ext cx="69537" cy="69537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8"/>
              <p:cNvSpPr/>
              <p:nvPr/>
            </p:nvSpPr>
            <p:spPr>
              <a:xfrm>
                <a:off x="7298524" y="395844"/>
                <a:ext cx="69537" cy="69537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8"/>
              <p:cNvSpPr/>
              <p:nvPr/>
            </p:nvSpPr>
            <p:spPr>
              <a:xfrm>
                <a:off x="6025121" y="614680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8"/>
              <p:cNvSpPr/>
              <p:nvPr/>
            </p:nvSpPr>
            <p:spPr>
              <a:xfrm>
                <a:off x="6232212" y="615972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70;p8"/>
              <p:cNvSpPr/>
              <p:nvPr/>
            </p:nvSpPr>
            <p:spPr>
              <a:xfrm>
                <a:off x="6441069" y="615949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271;p8"/>
              <p:cNvSpPr/>
              <p:nvPr/>
            </p:nvSpPr>
            <p:spPr>
              <a:xfrm>
                <a:off x="6662675" y="621484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272;p8"/>
              <p:cNvSpPr/>
              <p:nvPr/>
            </p:nvSpPr>
            <p:spPr>
              <a:xfrm>
                <a:off x="6873151" y="618835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273;p8"/>
              <p:cNvSpPr/>
              <p:nvPr/>
            </p:nvSpPr>
            <p:spPr>
              <a:xfrm>
                <a:off x="7091858" y="618834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274;p8"/>
              <p:cNvSpPr/>
              <p:nvPr/>
            </p:nvSpPr>
            <p:spPr>
              <a:xfrm>
                <a:off x="7298524" y="616824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75;p8"/>
              <p:cNvSpPr/>
              <p:nvPr/>
            </p:nvSpPr>
            <p:spPr>
              <a:xfrm>
                <a:off x="6023173" y="835236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276;p8"/>
              <p:cNvSpPr/>
              <p:nvPr/>
            </p:nvSpPr>
            <p:spPr>
              <a:xfrm>
                <a:off x="6023497" y="1055562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277;p8"/>
              <p:cNvSpPr/>
              <p:nvPr/>
            </p:nvSpPr>
            <p:spPr>
              <a:xfrm>
                <a:off x="6023173" y="1249718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8"/>
              <p:cNvSpPr/>
              <p:nvPr/>
            </p:nvSpPr>
            <p:spPr>
              <a:xfrm>
                <a:off x="7303522" y="835236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279;p8"/>
              <p:cNvSpPr/>
              <p:nvPr/>
            </p:nvSpPr>
            <p:spPr>
              <a:xfrm>
                <a:off x="7299330" y="1055112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280;p8"/>
              <p:cNvSpPr/>
              <p:nvPr/>
            </p:nvSpPr>
            <p:spPr>
              <a:xfrm>
                <a:off x="7299329" y="1254934"/>
                <a:ext cx="69537" cy="69537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281;p8"/>
              <p:cNvSpPr/>
              <p:nvPr/>
            </p:nvSpPr>
            <p:spPr>
              <a:xfrm>
                <a:off x="6232212" y="1476753"/>
                <a:ext cx="69537" cy="6953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8"/>
              <p:cNvSpPr/>
              <p:nvPr/>
            </p:nvSpPr>
            <p:spPr>
              <a:xfrm>
                <a:off x="6441069" y="1476730"/>
                <a:ext cx="69537" cy="6953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8"/>
              <p:cNvSpPr/>
              <p:nvPr/>
            </p:nvSpPr>
            <p:spPr>
              <a:xfrm>
                <a:off x="6666485" y="1478455"/>
                <a:ext cx="69537" cy="6953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8"/>
              <p:cNvSpPr/>
              <p:nvPr/>
            </p:nvSpPr>
            <p:spPr>
              <a:xfrm>
                <a:off x="6873151" y="1479616"/>
                <a:ext cx="69537" cy="6953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285;p8"/>
              <p:cNvSpPr/>
              <p:nvPr/>
            </p:nvSpPr>
            <p:spPr>
              <a:xfrm>
                <a:off x="7091858" y="1479615"/>
                <a:ext cx="69537" cy="6953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6" name="Google Shape;286;p8"/>
            <p:cNvGrpSpPr/>
            <p:nvPr/>
          </p:nvGrpSpPr>
          <p:grpSpPr>
            <a:xfrm>
              <a:off x="6863144" y="81134"/>
              <a:ext cx="2139467" cy="1403874"/>
              <a:chOff x="6051383" y="81134"/>
              <a:chExt cx="2139467" cy="1403874"/>
            </a:xfrm>
          </p:grpSpPr>
          <p:sp>
            <p:nvSpPr>
              <p:cNvPr id="287" name="Google Shape;287;p8"/>
              <p:cNvSpPr txBox="1"/>
              <p:nvPr/>
            </p:nvSpPr>
            <p:spPr>
              <a:xfrm>
                <a:off x="7414622" y="81134"/>
                <a:ext cx="769250" cy="5731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825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Access point</a:t>
                </a:r>
                <a:endParaRPr/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825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(gate)</a:t>
                </a:r>
                <a:endParaRPr sz="825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sp>
            <p:nvSpPr>
              <p:cNvPr id="288" name="Google Shape;288;p8"/>
              <p:cNvSpPr txBox="1"/>
              <p:nvPr/>
            </p:nvSpPr>
            <p:spPr>
              <a:xfrm>
                <a:off x="7366070" y="509645"/>
                <a:ext cx="769250" cy="5731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825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Access point</a:t>
                </a:r>
                <a:endParaRPr/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825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(drain)</a:t>
                </a:r>
                <a:endParaRPr sz="825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cxnSp>
            <p:nvCxnSpPr>
              <p:cNvPr id="289" name="Google Shape;289;p8"/>
              <p:cNvCxnSpPr/>
              <p:nvPr/>
            </p:nvCxnSpPr>
            <p:spPr>
              <a:xfrm flipH="1">
                <a:off x="7217708" y="290007"/>
                <a:ext cx="238099" cy="116329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290" name="Google Shape;290;p8"/>
              <p:cNvCxnSpPr/>
              <p:nvPr/>
            </p:nvCxnSpPr>
            <p:spPr>
              <a:xfrm flipH="1">
                <a:off x="7234553" y="721111"/>
                <a:ext cx="176518" cy="125183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291" name="Google Shape;291;p8"/>
              <p:cNvCxnSpPr/>
              <p:nvPr/>
            </p:nvCxnSpPr>
            <p:spPr>
              <a:xfrm flipH="1">
                <a:off x="7022671" y="1454354"/>
                <a:ext cx="326020" cy="3065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292" name="Google Shape;292;p8"/>
              <p:cNvSpPr/>
              <p:nvPr/>
            </p:nvSpPr>
            <p:spPr>
              <a:xfrm>
                <a:off x="6916175" y="820027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6918773" y="1027999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6920458" y="1228232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6694802" y="1223446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6698062" y="1025655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>
                <a:off x="6694930" y="808587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6482258" y="812255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6478293" y="1024174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6478293" y="1227955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6269074" y="812397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6268639" y="1025654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8"/>
              <p:cNvSpPr/>
              <p:nvPr/>
            </p:nvSpPr>
            <p:spPr>
              <a:xfrm>
                <a:off x="6265264" y="1227955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8"/>
              <p:cNvSpPr/>
              <p:nvPr/>
            </p:nvSpPr>
            <p:spPr>
              <a:xfrm>
                <a:off x="6054030" y="815472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8"/>
              <p:cNvSpPr/>
              <p:nvPr/>
            </p:nvSpPr>
            <p:spPr>
              <a:xfrm>
                <a:off x="6051691" y="1029749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8"/>
              <p:cNvSpPr/>
              <p:nvPr/>
            </p:nvSpPr>
            <p:spPr>
              <a:xfrm>
                <a:off x="6051383" y="1233578"/>
                <a:ext cx="133152" cy="115983"/>
              </a:xfrm>
              <a:prstGeom prst="mathMultiply">
                <a:avLst>
                  <a:gd name="adj1" fmla="val 23520"/>
                </a:avLst>
              </a:prstGeom>
              <a:solidFill>
                <a:srgbClr val="D0CEC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1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8"/>
              <p:cNvSpPr txBox="1"/>
              <p:nvPr/>
            </p:nvSpPr>
            <p:spPr>
              <a:xfrm>
                <a:off x="7359512" y="906752"/>
                <a:ext cx="831338" cy="3438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825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Invalid access</a:t>
                </a:r>
                <a:endParaRPr/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825">
                    <a:solidFill>
                      <a:schemeClr val="dk1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point</a:t>
                </a:r>
                <a:endParaRPr sz="825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cxnSp>
            <p:nvCxnSpPr>
              <p:cNvPr id="308" name="Google Shape;308;p8"/>
              <p:cNvCxnSpPr>
                <a:endCxn id="294" idx="1"/>
              </p:cNvCxnSpPr>
              <p:nvPr/>
            </p:nvCxnSpPr>
            <p:spPr>
              <a:xfrm flipH="1">
                <a:off x="7021630" y="1146888"/>
                <a:ext cx="385500" cy="109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9"/>
          <p:cNvSpPr txBox="1">
            <a:spLocks noGrp="1"/>
          </p:cNvSpPr>
          <p:nvPr>
            <p:ph type="title"/>
          </p:nvPr>
        </p:nvSpPr>
        <p:spPr>
          <a:xfrm>
            <a:off x="628650" y="417136"/>
            <a:ext cx="7886700" cy="41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600"/>
              <a:buFont typeface="Calibri"/>
              <a:buNone/>
            </a:pPr>
            <a:r>
              <a:rPr lang="en-US"/>
              <a:t>Simulation in the Loop</a:t>
            </a:r>
            <a:endParaRPr/>
          </a:p>
        </p:txBody>
      </p:sp>
      <p:sp>
        <p:nvSpPr>
          <p:cNvPr id="314" name="Google Shape;314;p9"/>
          <p:cNvSpPr txBox="1">
            <a:spLocks noGrp="1"/>
          </p:cNvSpPr>
          <p:nvPr>
            <p:ph type="body" idx="1"/>
          </p:nvPr>
        </p:nvSpPr>
        <p:spPr>
          <a:xfrm>
            <a:off x="628650" y="1037617"/>
            <a:ext cx="7886700" cy="3176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Simulation-in-loop: use simulation results on building block level circuits as the feedback to the MAGICAL P&amp;R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Intelligent performance prediction will reduce #simulations</a:t>
            </a:r>
            <a:endParaRPr dirty="0"/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6210"/>
              </a:buClr>
              <a:buSzPts val="2000"/>
              <a:buFont typeface="Arial"/>
              <a:buChar char="•"/>
            </a:pPr>
            <a:r>
              <a:rPr lang="en-US" dirty="0"/>
              <a:t>[Liu+, DAC'20]</a:t>
            </a:r>
            <a:endParaRPr dirty="0"/>
          </a:p>
        </p:txBody>
      </p:sp>
      <p:sp>
        <p:nvSpPr>
          <p:cNvPr id="315" name="Google Shape;315;p9"/>
          <p:cNvSpPr txBox="1">
            <a:spLocks noGrp="1"/>
          </p:cNvSpPr>
          <p:nvPr>
            <p:ph type="sldNum" idx="12"/>
          </p:nvPr>
        </p:nvSpPr>
        <p:spPr>
          <a:xfrm>
            <a:off x="8535058" y="4783398"/>
            <a:ext cx="4866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316" name="Google Shape;31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640" y="2571750"/>
            <a:ext cx="2887060" cy="2051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57668" y="2007620"/>
            <a:ext cx="4283692" cy="242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 1">
  <a:themeElements>
    <a:clrScheme name="Custom 2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55B0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761</Words>
  <Application>Microsoft Office PowerPoint</Application>
  <PresentationFormat>On-screen Show (16:9)</PresentationFormat>
  <Paragraphs>211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Merriweather Sans</vt:lpstr>
      <vt:lpstr>Noto Sans Symbols</vt:lpstr>
      <vt:lpstr>Arial</vt:lpstr>
      <vt:lpstr>Calibri</vt:lpstr>
      <vt:lpstr>Courier New</vt:lpstr>
      <vt:lpstr>Trebuchet MS</vt:lpstr>
      <vt:lpstr>Theme 1</vt:lpstr>
      <vt:lpstr>MAGICAL 1.0: An Open-Source Fully-Automated AMS Layout Synthesis Framework Verified With a 40-nm 1GS/s ΔΣ ADC</vt:lpstr>
      <vt:lpstr>MAGICAL: MAchine Generated IC Analog Layout </vt:lpstr>
      <vt:lpstr>MAGICAL 1.0: Hierarchical Framework </vt:lpstr>
      <vt:lpstr>MAGICAL 1.0: Constraint Generation</vt:lpstr>
      <vt:lpstr>MAGICAL 1.0: Placer</vt:lpstr>
      <vt:lpstr>MAGICAL 1.0: Placer</vt:lpstr>
      <vt:lpstr>MAGICAL 1.0: Router</vt:lpstr>
      <vt:lpstr>MAGICAL 1.0: Router</vt:lpstr>
      <vt:lpstr>Simulation in the Loop</vt:lpstr>
      <vt:lpstr>MAGICAL 1.0: 3rd-order CTDSM Demo</vt:lpstr>
      <vt:lpstr>MAGICAL 1.0: 3rd-order CTDSM Demo</vt:lpstr>
      <vt:lpstr>PowerPoint Presentation</vt:lpstr>
      <vt:lpstr>MAGICAL 1.0: Measurement</vt:lpstr>
      <vt:lpstr>MAGICAL 1.0: Measurement</vt:lpstr>
      <vt:lpstr>MAGICAL 1.0: Measurement</vt:lpstr>
      <vt:lpstr>MAGICAL 1.0: Measurement</vt:lpstr>
      <vt:lpstr>Comparison with SOTA CTDSM ADCs</vt:lpstr>
      <vt:lpstr>Comparison with SOTA CTDSM ADCs</vt:lpstr>
      <vt:lpstr>Comparison with SOTA CTDSM ADCs</vt:lpstr>
      <vt:lpstr>MAGICAL 1.0: Other Circuits</vt:lpstr>
      <vt:lpstr>MAGICAL 1.0: Public Release</vt:lpstr>
      <vt:lpstr>Acknowledgements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MAGICAL 1.0: An Open-Source Fully-Automated AMS Layout Synthesis Framework Verified With a 40-nm 1GS/s ΔΣ ADC</dc:title>
  <dc:creator>Microsoft Office User</dc:creator>
  <cp:lastModifiedBy>X. Tang</cp:lastModifiedBy>
  <cp:revision>11</cp:revision>
  <dcterms:created xsi:type="dcterms:W3CDTF">2016-10-24T19:40:55Z</dcterms:created>
  <dcterms:modified xsi:type="dcterms:W3CDTF">2021-03-16T21:11:24Z</dcterms:modified>
</cp:coreProperties>
</file>